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media/image14.jpg" ContentType="image/png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media/image31.jpg" ContentType="image/pn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80"/>
  </p:notesMasterIdLst>
  <p:handoutMasterIdLst>
    <p:handoutMasterId r:id="rId81"/>
  </p:handoutMasterIdLst>
  <p:sldIdLst>
    <p:sldId id="321" r:id="rId2"/>
    <p:sldId id="669" r:id="rId3"/>
    <p:sldId id="786" r:id="rId4"/>
    <p:sldId id="740" r:id="rId5"/>
    <p:sldId id="710" r:id="rId6"/>
    <p:sldId id="711" r:id="rId7"/>
    <p:sldId id="633" r:id="rId8"/>
    <p:sldId id="428" r:id="rId9"/>
    <p:sldId id="675" r:id="rId10"/>
    <p:sldId id="782" r:id="rId11"/>
    <p:sldId id="739" r:id="rId12"/>
    <p:sldId id="765" r:id="rId13"/>
    <p:sldId id="766" r:id="rId14"/>
    <p:sldId id="789" r:id="rId15"/>
    <p:sldId id="794" r:id="rId16"/>
    <p:sldId id="767" r:id="rId17"/>
    <p:sldId id="768" r:id="rId18"/>
    <p:sldId id="648" r:id="rId19"/>
    <p:sldId id="769" r:id="rId20"/>
    <p:sldId id="770" r:id="rId21"/>
    <p:sldId id="771" r:id="rId22"/>
    <p:sldId id="772" r:id="rId23"/>
    <p:sldId id="790" r:id="rId24"/>
    <p:sldId id="791" r:id="rId25"/>
    <p:sldId id="792" r:id="rId26"/>
    <p:sldId id="793" r:id="rId27"/>
    <p:sldId id="774" r:id="rId28"/>
    <p:sldId id="706" r:id="rId29"/>
    <p:sldId id="773" r:id="rId30"/>
    <p:sldId id="775" r:id="rId31"/>
    <p:sldId id="702" r:id="rId32"/>
    <p:sldId id="784" r:id="rId33"/>
    <p:sldId id="795" r:id="rId34"/>
    <p:sldId id="664" r:id="rId35"/>
    <p:sldId id="680" r:id="rId36"/>
    <p:sldId id="783" r:id="rId37"/>
    <p:sldId id="776" r:id="rId38"/>
    <p:sldId id="676" r:id="rId39"/>
    <p:sldId id="677" r:id="rId40"/>
    <p:sldId id="647" r:id="rId41"/>
    <p:sldId id="661" r:id="rId42"/>
    <p:sldId id="650" r:id="rId43"/>
    <p:sldId id="652" r:id="rId44"/>
    <p:sldId id="787" r:id="rId45"/>
    <p:sldId id="788" r:id="rId46"/>
    <p:sldId id="651" r:id="rId47"/>
    <p:sldId id="653" r:id="rId48"/>
    <p:sldId id="654" r:id="rId49"/>
    <p:sldId id="655" r:id="rId50"/>
    <p:sldId id="656" r:id="rId51"/>
    <p:sldId id="657" r:id="rId52"/>
    <p:sldId id="662" r:id="rId53"/>
    <p:sldId id="658" r:id="rId54"/>
    <p:sldId id="745" r:id="rId55"/>
    <p:sldId id="741" r:id="rId56"/>
    <p:sldId id="742" r:id="rId57"/>
    <p:sldId id="743" r:id="rId58"/>
    <p:sldId id="744" r:id="rId59"/>
    <p:sldId id="681" r:id="rId60"/>
    <p:sldId id="663" r:id="rId61"/>
    <p:sldId id="646" r:id="rId62"/>
    <p:sldId id="746" r:id="rId63"/>
    <p:sldId id="747" r:id="rId64"/>
    <p:sldId id="748" r:id="rId65"/>
    <p:sldId id="749" r:id="rId66"/>
    <p:sldId id="750" r:id="rId67"/>
    <p:sldId id="751" r:id="rId68"/>
    <p:sldId id="752" r:id="rId69"/>
    <p:sldId id="753" r:id="rId70"/>
    <p:sldId id="754" r:id="rId71"/>
    <p:sldId id="764" r:id="rId72"/>
    <p:sldId id="756" r:id="rId73"/>
    <p:sldId id="757" r:id="rId74"/>
    <p:sldId id="758" r:id="rId75"/>
    <p:sldId id="759" r:id="rId76"/>
    <p:sldId id="760" r:id="rId77"/>
    <p:sldId id="761" r:id="rId78"/>
    <p:sldId id="762" r:id="rId79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86"/>
            <p14:sldId id="740"/>
            <p14:sldId id="710"/>
            <p14:sldId id="711"/>
            <p14:sldId id="633"/>
            <p14:sldId id="428"/>
            <p14:sldId id="675"/>
            <p14:sldId id="782"/>
            <p14:sldId id="739"/>
            <p14:sldId id="765"/>
            <p14:sldId id="766"/>
            <p14:sldId id="789"/>
            <p14:sldId id="794"/>
            <p14:sldId id="767"/>
            <p14:sldId id="768"/>
            <p14:sldId id="648"/>
            <p14:sldId id="769"/>
            <p14:sldId id="770"/>
            <p14:sldId id="771"/>
            <p14:sldId id="772"/>
            <p14:sldId id="790"/>
            <p14:sldId id="791"/>
            <p14:sldId id="792"/>
            <p14:sldId id="793"/>
            <p14:sldId id="774"/>
            <p14:sldId id="706"/>
            <p14:sldId id="773"/>
            <p14:sldId id="775"/>
            <p14:sldId id="702"/>
            <p14:sldId id="784"/>
            <p14:sldId id="795"/>
            <p14:sldId id="664"/>
            <p14:sldId id="680"/>
            <p14:sldId id="783"/>
            <p14:sldId id="776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681"/>
            <p14:sldId id="663"/>
            <p14:sldId id="646"/>
            <p14:sldId id="746"/>
            <p14:sldId id="747"/>
            <p14:sldId id="748"/>
            <p14:sldId id="749"/>
            <p14:sldId id="750"/>
            <p14:sldId id="751"/>
            <p14:sldId id="752"/>
            <p14:sldId id="753"/>
            <p14:sldId id="754"/>
            <p14:sldId id="764"/>
            <p14:sldId id="756"/>
            <p14:sldId id="757"/>
            <p14:sldId id="758"/>
            <p14:sldId id="759"/>
            <p14:sldId id="760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12" autoAdjust="0"/>
    <p:restoredTop sz="95896" autoAdjust="0"/>
  </p:normalViewPr>
  <p:slideViewPr>
    <p:cSldViewPr>
      <p:cViewPr varScale="1">
        <p:scale>
          <a:sx n="62" d="100"/>
          <a:sy n="62" d="100"/>
        </p:scale>
        <p:origin x="22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theme" Target="theme/theme1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notesMaster" Target="notesMasters/notesMaster1.xml"/><Relationship Id="rId85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61" Type="http://schemas.openxmlformats.org/officeDocument/2006/relationships/slide" Target="slides/slide60.xml"/><Relationship Id="rId8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2022/4/11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1059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2291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183193957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记得实时更新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配合大纲进行介绍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71480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448979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852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14611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11319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8632079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69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55728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46237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670953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C3DDE23D-E1A6-4E23-893A-432587B374FC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83469035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36119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325070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7081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9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27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  <p:extLst>
      <p:ext uri="{BB962C8B-B14F-4D97-AF65-F5344CB8AC3E}">
        <p14:creationId xmlns:p14="http://schemas.microsoft.com/office/powerpoint/2010/main" val="3512445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537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741764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36958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4601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36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3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xmlns="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28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656886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394189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0207254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2412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4/11/2022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0" r:id="rId17"/>
    <p:sldLayoutId id="2147483671" r:id="rId18"/>
    <p:sldLayoutId id="2147483672" r:id="rId19"/>
    <p:sldLayoutId id="2147483673" r:id="rId20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1.jpg"/><Relationship Id="rId5" Type="http://schemas.openxmlformats.org/officeDocument/2006/relationships/image" Target="../media/image30.png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4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38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gif"/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eg"/><Relationship Id="rId1" Type="http://schemas.openxmlformats.org/officeDocument/2006/relationships/slideLayout" Target="../slideLayouts/slideLayout14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4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4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0.gi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7" Type="http://schemas.openxmlformats.org/officeDocument/2006/relationships/image" Target="../media/image65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4.jpeg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8.jp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13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8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9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0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xmlns="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:a16="http://schemas.microsoft.com/office/drawing/2014/main" xmlns="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VIP</a:t>
              </a:r>
              <a:r>
                <a:rPr lang="zh-CN" altLang="en-US" sz="6600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课</a:t>
              </a:r>
              <a:endParaRPr lang="zh-CN" altLang="en-US" sz="6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  <p:sp>
          <p:nvSpPr>
            <p:cNvPr id="17" name="TextBox 53">
              <a:extLst>
                <a:ext uri="{FF2B5EF4-FFF2-40B4-BE49-F238E27FC236}">
                  <a16:creationId xmlns:a16="http://schemas.microsoft.com/office/drawing/2014/main" xmlns="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xmlns="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:a16="http://schemas.microsoft.com/office/drawing/2014/main" xmlns="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 smtClean="0"/>
              <a:t>什么是视频文件</a:t>
            </a:r>
            <a:endParaRPr lang="zh-CN" altLang="en-US" sz="7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H264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定义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 smtClean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是专门去除这些冗余的算法，我们把这种算法称为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编码</a:t>
              </a:r>
              <a:endParaRPr lang="en-US" altLang="zh-CN" sz="3200" dirty="0" smtClean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H264</a:t>
              </a:r>
              <a:r>
                <a:rPr lang="zh-CN" altLang="en-US" sz="3200" dirty="0"/>
                <a:t>是新一代的编码标准，以高压缩高质量和支持多种网络的流媒体传输</a:t>
              </a:r>
              <a:r>
                <a:rPr lang="zh-CN" altLang="en-US" sz="3200" dirty="0" smtClean="0"/>
                <a:t>著称</a:t>
              </a:r>
              <a:endParaRPr lang="en-US" altLang="zh-CN" sz="3200" dirty="0" smtClean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 smtClean="0"/>
                <a:t>像大多数看到的视频，如苍老师的电影，如</a:t>
              </a:r>
              <a:r>
                <a:rPr lang="en-US" altLang="zh-CN" sz="3200" dirty="0" err="1" smtClean="0"/>
                <a:t>rmvb</a:t>
              </a:r>
              <a:r>
                <a:rPr lang="en-US" altLang="zh-CN" sz="3200" dirty="0" smtClean="0"/>
                <a:t>   </a:t>
              </a:r>
              <a:r>
                <a:rPr lang="en-US" altLang="zh-CN" sz="3200" dirty="0" err="1" smtClean="0"/>
                <a:t>avi</a:t>
              </a:r>
              <a:r>
                <a:rPr lang="zh-CN" altLang="en-US" sz="3200" dirty="0"/>
                <a:t> </a:t>
              </a:r>
              <a:r>
                <a:rPr lang="zh-CN" altLang="en-US" sz="3200" dirty="0" smtClean="0"/>
                <a:t>  </a:t>
              </a:r>
              <a:r>
                <a:rPr lang="en-US" altLang="zh-CN" sz="3200" dirty="0" smtClean="0"/>
                <a:t>mp4   </a:t>
              </a:r>
              <a:r>
                <a:rPr lang="en-US" altLang="zh-CN" sz="3200" dirty="0" err="1" smtClean="0"/>
                <a:t>flv</a:t>
              </a:r>
              <a:r>
                <a:rPr lang="en-US" altLang="zh-CN" sz="3200" dirty="0" smtClean="0"/>
                <a:t>   </a:t>
              </a:r>
              <a:r>
                <a:rPr lang="zh-CN" altLang="en-US" sz="3200" dirty="0" smtClean="0"/>
                <a:t>大都是由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进行编码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当然也会有不同的 如 </a:t>
              </a:r>
              <a:r>
                <a:rPr lang="en-US" altLang="zh-CN" sz="3200" dirty="0" smtClean="0"/>
                <a:t>mpeg4   vp9   </a:t>
              </a:r>
              <a:r>
                <a:rPr lang="zh-CN" altLang="en-US" sz="3200" dirty="0" smtClean="0"/>
                <a:t>这样比较冷门的编码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zh-CN" altLang="en-US" sz="3200" dirty="0"/>
                <a:t>无论</a:t>
              </a:r>
              <a:r>
                <a:rPr lang="zh-CN" altLang="en-US" sz="3200" dirty="0" smtClean="0"/>
                <a:t>是</a:t>
              </a:r>
              <a:r>
                <a:rPr lang="en-US" altLang="zh-CN" sz="3200" dirty="0" smtClean="0"/>
                <a:t>h264  mpeg4  vp9 </a:t>
              </a:r>
              <a:r>
                <a:rPr lang="zh-CN" altLang="en-US" sz="3200" dirty="0" smtClean="0"/>
                <a:t>都是基于宏块的方式进行编码，原理是一样的，只不过实现的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一致罢了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1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04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H264</a:t>
            </a:r>
            <a:r>
              <a:rPr lang="zh-CN" altLang="en-US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编码基础</a:t>
            </a:r>
            <a:r>
              <a:rPr lang="en-US" altLang="zh-CN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01—</a:t>
            </a:r>
            <a:r>
              <a:rPr lang="zh-CN" altLang="en-US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主流编码</a:t>
            </a:r>
            <a:r>
              <a:rPr lang="zh-CN" altLang="en-US" sz="6000" dirty="0">
                <a:latin typeface="思源黑体 CN Bold" panose="020B0800000000000000" charset="-122"/>
                <a:ea typeface="思源黑体 CN Bold" panose="020B0800000000000000" charset="-122"/>
              </a:rPr>
              <a:t>技术</a:t>
            </a:r>
            <a:r>
              <a:rPr lang="zh-CN" altLang="en-US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发展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19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两大电信联盟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 smtClean="0"/>
              <a:t>H264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804043" cy="2438939"/>
            <a:chOff x="2114694" y="6750350"/>
            <a:chExt cx="6804043" cy="2438939"/>
          </a:xfrm>
        </p:grpSpPr>
        <p:sp>
          <p:nvSpPr>
            <p:cNvPr id="7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000" dirty="0" smtClean="0"/>
                <a:t>国际电信联盟</a:t>
              </a:r>
              <a:r>
                <a:rPr lang="en-US" altLang="zh-CN" sz="4000" dirty="0" smtClean="0"/>
                <a:t>(ITU-T)</a:t>
              </a:r>
              <a:endParaRPr lang="zh-CN" altLang="en-US" sz="40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>
              <a:spLocks/>
            </p:cNvSpPr>
            <p:nvPr/>
          </p:nvSpPr>
          <p:spPr>
            <a:xfrm>
              <a:off x="278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000" dirty="0" smtClean="0"/>
                <a:t>国际标准化组织</a:t>
              </a:r>
              <a:r>
                <a:rPr lang="en-US" altLang="zh-CN" sz="4000" dirty="0" smtClean="0"/>
                <a:t>(ISO)</a:t>
              </a:r>
              <a:endParaRPr lang="zh-CN" altLang="en-US" sz="40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 smtClean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在江湖打了</a:t>
            </a:r>
            <a:r>
              <a:rPr lang="en-US" altLang="zh-CN" sz="6000" dirty="0" smtClean="0"/>
              <a:t>10</a:t>
            </a:r>
            <a:r>
              <a:rPr lang="zh-CN" altLang="en-US" sz="6000" dirty="0" smtClean="0"/>
              <a:t>年</a:t>
            </a:r>
            <a:endParaRPr lang="zh-CN" altLang="en-US" sz="6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>
              <a:spLocks/>
            </p:cNvSpPr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H264       MPEG4 AVC</a:t>
              </a:r>
              <a:endParaRPr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6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ITU-T </a:t>
            </a:r>
            <a:r>
              <a:rPr lang="zh-CN" altLang="en-US" dirty="0" smtClean="0"/>
              <a:t>视频编码发展历程</a:t>
            </a:r>
            <a:endParaRPr lang="zh-CN" altLang="en-US" dirty="0"/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其他参与者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4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3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音视频编码鼻祖</a:t>
            </a:r>
            <a:r>
              <a:rPr lang="en-US" altLang="zh-CN" sz="6000" dirty="0" smtClean="0"/>
              <a:t>H261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31842084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其他参与者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694" y="2475175"/>
            <a:ext cx="11165294" cy="6840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71447" y="2479685"/>
            <a:ext cx="12050700" cy="741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50054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冯诺依曼计算机先河与</a:t>
            </a:r>
            <a:r>
              <a:rPr lang="en-US" altLang="zh-CN" dirty="0" smtClean="0"/>
              <a:t>H621</a:t>
            </a:r>
            <a:r>
              <a:rPr lang="zh-CN" altLang="en-US" dirty="0" smtClean="0"/>
              <a:t>编码</a:t>
            </a:r>
            <a:r>
              <a:rPr lang="zh-CN" altLang="en-US" dirty="0"/>
              <a:t>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94" y="3375175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41846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H261</a:t>
            </a:r>
            <a:r>
              <a:rPr lang="zh-CN" altLang="en-US" sz="6000" dirty="0" smtClean="0"/>
              <a:t>奠定的技术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3254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为什么需要对视频进行编码</a:t>
            </a:r>
          </a:p>
        </p:txBody>
      </p:sp>
    </p:spTree>
    <p:extLst>
      <p:ext uri="{BB962C8B-B14F-4D97-AF65-F5344CB8AC3E}">
        <p14:creationId xmlns:p14="http://schemas.microsoft.com/office/powerpoint/2010/main" val="26142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 smtClean="0">
                <a:solidFill>
                  <a:schemeClr val="tx1"/>
                </a:solidFill>
              </a:rPr>
              <a:t>30</a:t>
            </a:r>
            <a:r>
              <a:rPr lang="zh-CN" altLang="en-US" sz="2800" dirty="0" smtClean="0">
                <a:solidFill>
                  <a:schemeClr val="tx1"/>
                </a:solidFill>
              </a:rPr>
              <a:t>公斤重，可见保存视频数据如此难。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 smtClean="0">
                <a:solidFill>
                  <a:schemeClr val="tx1"/>
                </a:solidFill>
              </a:rPr>
              <a:t>一</a:t>
            </a:r>
            <a:r>
              <a:rPr lang="zh-CN" altLang="en-US" sz="2800" dirty="0">
                <a:solidFill>
                  <a:schemeClr val="tx1"/>
                </a:solidFill>
              </a:rPr>
              <a:t>张</a:t>
            </a:r>
            <a:r>
              <a:rPr lang="en-US" altLang="zh-CN" sz="2800" dirty="0" smtClean="0">
                <a:solidFill>
                  <a:schemeClr val="tx1"/>
                </a:solidFill>
              </a:rPr>
              <a:t>DVD</a:t>
            </a:r>
            <a:r>
              <a:rPr lang="zh-CN" altLang="en-US" sz="2800" dirty="0" smtClean="0">
                <a:solidFill>
                  <a:schemeClr val="tx1"/>
                </a:solidFill>
              </a:rPr>
              <a:t>或者</a:t>
            </a:r>
            <a:r>
              <a:rPr lang="en-US" altLang="zh-CN" sz="2800" dirty="0" smtClean="0">
                <a:solidFill>
                  <a:schemeClr val="tx1"/>
                </a:solidFill>
              </a:rPr>
              <a:t>1G</a:t>
            </a:r>
            <a:r>
              <a:rPr lang="zh-CN" altLang="en-US" sz="2800" dirty="0" smtClean="0">
                <a:solidFill>
                  <a:schemeClr val="tx1"/>
                </a:solidFill>
              </a:rPr>
              <a:t>的磁盘只能</a:t>
            </a:r>
            <a:r>
              <a:rPr lang="zh-CN" altLang="en-US" sz="2800" dirty="0">
                <a:solidFill>
                  <a:schemeClr val="tx1"/>
                </a:solidFill>
              </a:rPr>
              <a:t>存储几秒钟的未压缩数字视频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</a:t>
            </a:r>
            <a:r>
              <a:rPr lang="zh-CN" altLang="en-US" sz="2800" dirty="0" smtClean="0">
                <a:solidFill>
                  <a:schemeClr val="accent2"/>
                </a:solidFill>
              </a:rPr>
              <a:t>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编码</a:t>
            </a:r>
            <a:endParaRPr lang="zh-CN" altLang="en-US" sz="3200" b="1" dirty="0"/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压缩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94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 smtClean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0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</a:t>
            </a:r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组成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99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</a:t>
            </a:r>
            <a:r>
              <a:rPr lang="zh-CN" altLang="en-US" dirty="0" smtClean="0"/>
              <a:t>视频文件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封装格式与编码格式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格式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0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468060" y="3511000"/>
            <a:ext cx="19990115" cy="79172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/>
              <a:t>1</a:t>
            </a:r>
            <a:r>
              <a:rPr lang="zh-CN" altLang="en-US" sz="3200" dirty="0"/>
              <a:t>、视频编码原理之信源编码器</a:t>
            </a:r>
            <a:r>
              <a:rPr lang="zh-CN" altLang="en-US" sz="3200" dirty="0" smtClean="0"/>
              <a:t>；</a:t>
            </a:r>
            <a:endParaRPr lang="en-US" altLang="zh-CN" sz="3200" dirty="0" smtClean="0"/>
          </a:p>
          <a:p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2</a:t>
            </a:r>
            <a:r>
              <a:rPr lang="zh-CN" altLang="en-US" sz="3200" dirty="0"/>
              <a:t>、视频编码原理之宏块，</a:t>
            </a:r>
            <a:r>
              <a:rPr lang="en-US" altLang="zh-CN" sz="3200" dirty="0"/>
              <a:t>slice</a:t>
            </a:r>
            <a:r>
              <a:rPr lang="zh-CN" altLang="en-US" sz="3200" dirty="0" smtClean="0"/>
              <a:t>；</a:t>
            </a:r>
            <a:endParaRPr lang="en-US" altLang="zh-CN" sz="3200" dirty="0" smtClean="0"/>
          </a:p>
          <a:p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3</a:t>
            </a:r>
            <a:r>
              <a:rPr lang="zh-CN" altLang="en-US" sz="3200" dirty="0"/>
              <a:t>、视频序列，图像，片组，片，</a:t>
            </a:r>
            <a:r>
              <a:rPr lang="en-US" altLang="zh-CN" sz="3200" dirty="0"/>
              <a:t>NALU</a:t>
            </a:r>
            <a:r>
              <a:rPr lang="zh-CN" altLang="en-US" sz="3200" dirty="0"/>
              <a:t>，宏块 </a:t>
            </a:r>
            <a:r>
              <a:rPr lang="zh-CN" altLang="en-US" sz="3200" dirty="0" smtClean="0"/>
              <a:t>；</a:t>
            </a:r>
            <a:endParaRPr lang="en-US" altLang="zh-CN" sz="3200" dirty="0" smtClean="0"/>
          </a:p>
          <a:p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4</a:t>
            </a:r>
            <a:r>
              <a:rPr lang="zh-CN" altLang="en-US" sz="3200" dirty="0"/>
              <a:t>、运动估计与补偿 与运动矢量</a:t>
            </a:r>
            <a:r>
              <a:rPr lang="zh-CN" altLang="en-US" sz="3200" dirty="0" smtClean="0"/>
              <a:t>；</a:t>
            </a:r>
            <a:endParaRPr lang="en-US" altLang="zh-CN" sz="3200" dirty="0" smtClean="0"/>
          </a:p>
          <a:p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5</a:t>
            </a:r>
            <a:r>
              <a:rPr lang="zh-CN" altLang="en-US" sz="3200" dirty="0"/>
              <a:t>、视频编码  </a:t>
            </a:r>
            <a:r>
              <a:rPr lang="en-US" altLang="zh-CN" sz="3200" dirty="0"/>
              <a:t>I</a:t>
            </a:r>
            <a:r>
              <a:rPr lang="zh-CN" altLang="en-US" sz="3200" dirty="0"/>
              <a:t>帧 </a:t>
            </a:r>
            <a:r>
              <a:rPr lang="en-US" altLang="zh-CN" sz="3200" dirty="0"/>
              <a:t>B</a:t>
            </a:r>
            <a:r>
              <a:rPr lang="zh-CN" altLang="en-US" sz="3200" dirty="0"/>
              <a:t>帧 </a:t>
            </a:r>
            <a:r>
              <a:rPr lang="en-US" altLang="zh-CN" sz="3200" dirty="0"/>
              <a:t>P</a:t>
            </a:r>
            <a:r>
              <a:rPr lang="zh-CN" altLang="en-US" sz="3200" dirty="0"/>
              <a:t>帧讲解</a:t>
            </a:r>
            <a:r>
              <a:rPr lang="zh-CN" altLang="en-US" sz="3200" dirty="0" smtClean="0"/>
              <a:t>；</a:t>
            </a:r>
            <a:endParaRPr lang="en-US" altLang="zh-CN" sz="3200" dirty="0" smtClean="0"/>
          </a:p>
          <a:p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6</a:t>
            </a:r>
            <a:r>
              <a:rPr lang="zh-CN" altLang="en-US" sz="3200" dirty="0"/>
              <a:t>、抖音中</a:t>
            </a:r>
            <a:r>
              <a:rPr lang="en-US" altLang="zh-CN" sz="3200" dirty="0"/>
              <a:t>GOP</a:t>
            </a:r>
            <a:r>
              <a:rPr lang="zh-CN" altLang="en-US" sz="3200" dirty="0"/>
              <a:t>序列详解</a:t>
            </a:r>
            <a:r>
              <a:rPr lang="zh-CN" altLang="en-US" sz="3200" dirty="0" smtClean="0"/>
              <a:t>；</a:t>
            </a:r>
            <a:endParaRPr lang="en-US" altLang="zh-CN" sz="3200" dirty="0" smtClean="0"/>
          </a:p>
          <a:p>
            <a:r>
              <a:rPr lang="zh-CN" altLang="en-US" sz="3200" dirty="0"/>
              <a:t/>
            </a:r>
            <a:br>
              <a:rPr lang="zh-CN" altLang="en-US" sz="3200" dirty="0"/>
            </a:br>
            <a:r>
              <a:rPr lang="en-US" altLang="zh-CN" sz="3200" dirty="0"/>
              <a:t>7</a:t>
            </a:r>
            <a:r>
              <a:rPr lang="zh-CN" altLang="en-US" sz="3200" dirty="0"/>
              <a:t>、实战</a:t>
            </a:r>
            <a:r>
              <a:rPr lang="en-US" altLang="zh-CN" sz="3200" dirty="0"/>
              <a:t>H264</a:t>
            </a:r>
            <a:r>
              <a:rPr lang="zh-CN" altLang="en-US" sz="3200" dirty="0"/>
              <a:t>编码一些列帧经过的</a:t>
            </a:r>
            <a:r>
              <a:rPr lang="zh-CN" altLang="en-US" sz="3200" dirty="0" smtClean="0"/>
              <a:t>机制</a:t>
            </a:r>
            <a:endParaRPr lang="en-US" altLang="zh-CN" sz="3200" dirty="0" smtClean="0"/>
          </a:p>
          <a:p>
            <a:endParaRPr lang="en-US" altLang="zh-CN" sz="3200" b="1" dirty="0"/>
          </a:p>
          <a:p>
            <a:endParaRPr lang="en-US" altLang="zh-CN" sz="3024" b="1" dirty="0"/>
          </a:p>
          <a:p>
            <a:r>
              <a:rPr lang="zh-CN" altLang="en-US" sz="3024" b="1" dirty="0" smtClean="0"/>
              <a:t>精彩</a:t>
            </a:r>
            <a:r>
              <a:rPr lang="zh-CN" altLang="en-US" sz="3024" b="1" dirty="0"/>
              <a:t>内容 </a:t>
            </a:r>
            <a:r>
              <a:rPr lang="en-US" altLang="zh-CN" sz="3024" b="1" dirty="0"/>
              <a:t>20:05</a:t>
            </a:r>
            <a:r>
              <a:rPr lang="zh-CN" altLang="en-US" sz="3024" b="1" dirty="0"/>
              <a:t>准时直播分享干货</a:t>
            </a:r>
            <a:endParaRPr lang="zh-CN" altLang="en-US" sz="2646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2391083" y="2206483"/>
            <a:ext cx="1360806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600" dirty="0"/>
              <a:t>H264</a:t>
            </a:r>
            <a:r>
              <a:rPr lang="zh-CN" altLang="en-US" sz="6600" dirty="0"/>
              <a:t>视频编码原理</a:t>
            </a:r>
            <a:endParaRPr lang="zh-CN" altLang="en-US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如何解码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0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 smtClean="0"/>
              <a:t>MediaCodec</a:t>
            </a:r>
            <a:r>
              <a:rPr lang="zh-CN" altLang="en-US" sz="8800" dirty="0" smtClean="0"/>
              <a:t>通过</a:t>
            </a:r>
            <a:r>
              <a:rPr lang="zh-CN" altLang="en-US" sz="8800" dirty="0"/>
              <a:t>访问底层的编解码器</a:t>
            </a:r>
            <a:endParaRPr lang="zh-CN" altLang="en-US" dirty="0"/>
          </a:p>
        </p:txBody>
      </p:sp>
      <p:sp>
        <p:nvSpPr>
          <p:cNvPr id="7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 smtClean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Sdk</a:t>
            </a:r>
            <a:r>
              <a:rPr lang="zh-CN" altLang="en-US" sz="2400" dirty="0" smtClean="0">
                <a:solidFill>
                  <a:srgbClr val="FF0000"/>
                </a:solidFill>
              </a:rPr>
              <a:t>层  </a:t>
            </a:r>
            <a:r>
              <a:rPr lang="en-US" altLang="zh-CN" sz="2400" dirty="0" smtClean="0">
                <a:solidFill>
                  <a:srgbClr val="FF0000"/>
                </a:solidFill>
              </a:rPr>
              <a:t>Native</a:t>
            </a:r>
            <a:r>
              <a:rPr lang="zh-CN" altLang="en-US" sz="2400" dirty="0" smtClean="0">
                <a:solidFill>
                  <a:srgbClr val="FF0000"/>
                </a:solidFill>
              </a:rPr>
              <a:t>层，还是</a:t>
            </a:r>
            <a:r>
              <a:rPr lang="en-US" altLang="zh-CN" sz="2400" dirty="0" smtClean="0">
                <a:solidFill>
                  <a:srgbClr val="FF0000"/>
                </a:solidFill>
              </a:rPr>
              <a:t>CPU</a:t>
            </a:r>
            <a:r>
              <a:rPr lang="zh-CN" altLang="en-US" sz="2400" dirty="0" smtClean="0">
                <a:solidFill>
                  <a:srgbClr val="FF0000"/>
                </a:solidFill>
              </a:rPr>
              <a:t>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6125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 smtClean="0"/>
              <a:t>为什么视频编码中不选用</a:t>
            </a:r>
            <a:r>
              <a:rPr lang="en-US" altLang="zh-CN" sz="2400" dirty="0" err="1" smtClean="0"/>
              <a:t>rgb</a:t>
            </a:r>
            <a:r>
              <a:rPr lang="en-US" altLang="zh-CN" sz="2400" dirty="0" smtClean="0"/>
              <a:t>  </a:t>
            </a:r>
            <a:r>
              <a:rPr lang="zh-CN" altLang="en-US" sz="2400" dirty="0" smtClean="0"/>
              <a:t>而是用</a:t>
            </a:r>
            <a:r>
              <a:rPr lang="en-US" altLang="zh-CN" sz="2400" dirty="0" err="1" smtClean="0"/>
              <a:t>yuv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6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6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6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13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9141250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err="1" smtClean="0"/>
              <a:t>MediaCodec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</a:t>
              </a:r>
              <a:r>
                <a:rPr lang="zh-CN" altLang="en-US" sz="3200" dirty="0" smtClean="0"/>
                <a:t>的</a:t>
              </a:r>
              <a:r>
                <a:rPr lang="zh-CN" altLang="en-US" sz="3200" dirty="0"/>
                <a:t>编解码器</a:t>
              </a:r>
              <a:r>
                <a:rPr lang="zh-CN" altLang="en-US" sz="3200" dirty="0" smtClean="0"/>
                <a:t>来实现音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视频的</a:t>
              </a:r>
              <a:r>
                <a:rPr lang="zh-CN" altLang="en-US" sz="3200" dirty="0"/>
                <a:t>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</a:t>
              </a:r>
              <a:r>
                <a:rPr lang="zh-CN" altLang="en-US" sz="3200" dirty="0" smtClean="0"/>
                <a:t>一部分</a:t>
              </a:r>
              <a:endParaRPr lang="en-US" altLang="zh-CN" sz="3200" dirty="0" smtClean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</a:t>
              </a:r>
              <a:r>
                <a:rPr lang="zh-CN" altLang="en-US" sz="3200" dirty="0" smtClean="0"/>
                <a:t>版本</a:t>
              </a:r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 smtClean="0"/>
                <a:t>），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5.0, API21</a:t>
              </a:r>
              <a:r>
                <a:rPr lang="zh-CN" altLang="en-US" sz="3200" dirty="0"/>
                <a:t>，引入了“异步</a:t>
              </a:r>
              <a:r>
                <a:rPr lang="zh-CN" altLang="en-US" sz="3200" dirty="0" smtClean="0"/>
                <a:t>模式。</a:t>
              </a:r>
              <a:r>
                <a:rPr lang="en-US" altLang="zh-CN" sz="3200" dirty="0" smtClean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539491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MediaCodec</a:t>
            </a:r>
            <a:r>
              <a:rPr lang="zh-CN" altLang="en-US" dirty="0" smtClean="0"/>
              <a:t>硬解是用的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解码吗？</a:t>
            </a:r>
            <a:endParaRPr lang="zh-CN" altLang="en-US" dirty="0"/>
          </a:p>
        </p:txBody>
      </p:sp>
      <p:sp>
        <p:nvSpPr>
          <p:cNvPr id="5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 smtClean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移动</a:t>
            </a:r>
            <a:r>
              <a:rPr lang="zh-CN" altLang="en-US" sz="2800" dirty="0"/>
              <a:t>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</a:t>
            </a:r>
            <a:r>
              <a:rPr lang="zh-CN" altLang="en-US" sz="2800" dirty="0" smtClean="0"/>
              <a:t>，不是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也不是</a:t>
            </a:r>
            <a:r>
              <a:rPr lang="en-US" altLang="zh-CN" sz="2800" dirty="0" smtClean="0"/>
              <a:t>CPU </a:t>
            </a:r>
          </a:p>
          <a:p>
            <a:pPr marL="0" indent="0" algn="just">
              <a:buNone/>
            </a:pP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b="1" u="sng" dirty="0" smtClean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指</a:t>
            </a:r>
            <a:r>
              <a:rPr lang="zh-CN" altLang="en-US" sz="2800" dirty="0"/>
              <a:t>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</a:t>
            </a:r>
            <a:r>
              <a:rPr lang="zh-CN" altLang="en-US" sz="2800" dirty="0" smtClean="0"/>
              <a:t>转交</a:t>
            </a: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dirty="0" smtClean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 indent="0" algn="just">
              <a:buNone/>
            </a:pPr>
            <a:endParaRPr lang="en-US" altLang="zh-CN" sz="28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，如果将视频解码 编码加入到</a:t>
            </a:r>
            <a:r>
              <a:rPr lang="en-US" altLang="zh-CN" sz="2800" dirty="0" err="1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7624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 smtClean="0"/>
              <a:t>MediaPlayer</a:t>
            </a:r>
            <a:r>
              <a:rPr lang="zh-CN" altLang="en-US" sz="7200" dirty="0" smtClean="0"/>
              <a:t>播放架构</a:t>
            </a:r>
            <a:endParaRPr lang="zh-CN" altLang="en-US" sz="7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=new </a:t>
            </a:r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mediaplayer.setDataSource</a:t>
            </a:r>
            <a:r>
              <a:rPr lang="en-US" altLang="zh-CN" dirty="0" smtClean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091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1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DSP</a:t>
            </a:r>
            <a:r>
              <a:rPr lang="zh-CN" altLang="en-US" dirty="0" smtClean="0"/>
              <a:t>芯片主要做视频编解码器的工作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 smtClean="0"/>
              <a:t>DSP</a:t>
            </a:r>
            <a:r>
              <a:rPr lang="zh-CN" altLang="en-US" sz="3200" dirty="0" smtClean="0"/>
              <a:t>芯片内部</a:t>
            </a:r>
            <a:r>
              <a:rPr lang="zh-CN" altLang="en-US" sz="3200" dirty="0"/>
              <a:t>的视频编码器</a:t>
            </a:r>
            <a:r>
              <a:rPr lang="zh-CN" altLang="en-US" sz="3200" dirty="0" smtClean="0"/>
              <a:t>流程</a:t>
            </a:r>
            <a:r>
              <a:rPr lang="en-US" altLang="zh-CN" sz="3200" dirty="0" smtClean="0"/>
              <a:t>: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8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视频编码流程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175"/>
            <a:ext cx="13384503" cy="81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>
            <a:extLst>
              <a:ext uri="{FF2B5EF4-FFF2-40B4-BE49-F238E27FC236}">
                <a16:creationId xmlns:a16="http://schemas.microsoft.com/office/drawing/2014/main" xmlns="" id="{71FBCDB7-A784-49F6-982C-0E657C261630}"/>
              </a:ext>
            </a:extLst>
          </p:cNvPr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="" id="{FF717F27-AEFA-42AD-A144-267B78F03F8B}"/>
                </a:ext>
              </a:extLst>
            </p:cNvPr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>
              <a:extLst>
                <a:ext uri="{FF2B5EF4-FFF2-40B4-BE49-F238E27FC236}">
                  <a16:creationId xmlns:a16="http://schemas.microsoft.com/office/drawing/2014/main" xmlns="" id="{904C03C2-7596-4128-A9EC-4E5AB8FB10D9}"/>
                </a:ext>
              </a:extLst>
            </p:cNvPr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音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xmlns="" id="{B1845E35-C357-4BA9-84E6-45B55275665A}"/>
              </a:ext>
            </a:extLst>
          </p:cNvPr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EC7E5998-4C23-47CE-8FF8-01E931F4A869}"/>
                </a:ext>
              </a:extLst>
            </p:cNvPr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>
                <a:extLst>
                  <a:ext uri="{FF2B5EF4-FFF2-40B4-BE49-F238E27FC236}">
                    <a16:creationId xmlns:a16="http://schemas.microsoft.com/office/drawing/2014/main" xmlns="" id="{96644146-FD55-4412-807C-A9DA6D8F10E9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îṩľíḋe">
                <a:extLst>
                  <a:ext uri="{FF2B5EF4-FFF2-40B4-BE49-F238E27FC236}">
                    <a16:creationId xmlns:a16="http://schemas.microsoft.com/office/drawing/2014/main" xmlns="" id="{25F03D11-E6A2-46D7-9606-24C83CE9483D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í$ḷíďê">
                <a:extLst>
                  <a:ext uri="{FF2B5EF4-FFF2-40B4-BE49-F238E27FC236}">
                    <a16:creationId xmlns:a16="http://schemas.microsoft.com/office/drawing/2014/main" xmlns="" id="{EEB8D930-7F14-4A48-820F-ECBC99D506B6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C531E749-6E6A-4588-A674-50C86EC61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>
                <a:extLst>
                  <a:ext uri="{FF2B5EF4-FFF2-40B4-BE49-F238E27FC236}">
                    <a16:creationId xmlns:a16="http://schemas.microsoft.com/office/drawing/2014/main" xmlns="" id="{C4D546B1-0C0A-4EB7-88D7-ECC1AB5D8115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</a:p>
            </p:txBody>
          </p:sp>
          <p:sp>
            <p:nvSpPr>
              <p:cNvPr id="41" name="ï$1îḓè">
                <a:extLst>
                  <a:ext uri="{FF2B5EF4-FFF2-40B4-BE49-F238E27FC236}">
                    <a16:creationId xmlns:a16="http://schemas.microsoft.com/office/drawing/2014/main" xmlns="" id="{4E98EC80-1BFE-42B9-80D8-EE0B9132EA8A}"/>
                  </a:ext>
                </a:extLst>
              </p:cNvPr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直播（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腾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xmlns="" id="{794F2E0C-1545-45C7-BDDC-08B2B73C56A0}"/>
                </a:ext>
              </a:extLst>
            </p:cNvPr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>
                <a:extLst>
                  <a:ext uri="{FF2B5EF4-FFF2-40B4-BE49-F238E27FC236}">
                    <a16:creationId xmlns:a16="http://schemas.microsoft.com/office/drawing/2014/main" xmlns="" id="{FE038554-2D6A-4822-9A3C-CF3D7EAA8570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" name="î$ļiḍè">
                <a:extLst>
                  <a:ext uri="{FF2B5EF4-FFF2-40B4-BE49-F238E27FC236}">
                    <a16:creationId xmlns:a16="http://schemas.microsoft.com/office/drawing/2014/main" xmlns="" id="{289423F1-8C42-447F-AF09-493D038537C1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iṩļïḓê">
                <a:extLst>
                  <a:ext uri="{FF2B5EF4-FFF2-40B4-BE49-F238E27FC236}">
                    <a16:creationId xmlns:a16="http://schemas.microsoft.com/office/drawing/2014/main" xmlns="" id="{BF1AA53E-BD3E-4A76-A54D-CAF1C95F36DD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6F029590-4136-4DBA-9A62-44833A639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>
                <a:extLst>
                  <a:ext uri="{FF2B5EF4-FFF2-40B4-BE49-F238E27FC236}">
                    <a16:creationId xmlns:a16="http://schemas.microsoft.com/office/drawing/2014/main" xmlns="" id="{58217DFD-C0EF-4A30-BAAF-D624D0E34C04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</a:p>
            </p:txBody>
          </p:sp>
          <p:sp>
            <p:nvSpPr>
              <p:cNvPr id="35" name="isľíḑè">
                <a:extLst>
                  <a:ext uri="{FF2B5EF4-FFF2-40B4-BE49-F238E27FC236}">
                    <a16:creationId xmlns:a16="http://schemas.microsoft.com/office/drawing/2014/main" xmlns="" id="{D4AEDC30-1F36-4598-8C8B-8F5AC9E4CFFF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61BDEFEF-8C9B-40C6-A17E-9EADE48F06C1}"/>
                </a:ext>
              </a:extLst>
            </p:cNvPr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>
                <a:extLst>
                  <a:ext uri="{FF2B5EF4-FFF2-40B4-BE49-F238E27FC236}">
                    <a16:creationId xmlns:a16="http://schemas.microsoft.com/office/drawing/2014/main" xmlns="" id="{3FF54F34-98A6-4A52-894D-C87D1BC26353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îṩľíḋe">
                <a:extLst>
                  <a:ext uri="{FF2B5EF4-FFF2-40B4-BE49-F238E27FC236}">
                    <a16:creationId xmlns:a16="http://schemas.microsoft.com/office/drawing/2014/main" xmlns="" id="{8E419898-AA93-4AD9-B887-8488A59F22CE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9" name="í$ḷíďê">
                <a:extLst>
                  <a:ext uri="{FF2B5EF4-FFF2-40B4-BE49-F238E27FC236}">
                    <a16:creationId xmlns:a16="http://schemas.microsoft.com/office/drawing/2014/main" xmlns="" id="{B19C0BE7-B27F-41B4-8680-3F5B6F21C850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xmlns="" id="{E4FE3D50-62C9-43F3-98AB-2FCE8F673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>
                <a:extLst>
                  <a:ext uri="{FF2B5EF4-FFF2-40B4-BE49-F238E27FC236}">
                    <a16:creationId xmlns:a16="http://schemas.microsoft.com/office/drawing/2014/main" xmlns="" id="{79CC2581-102B-4E4C-A70D-D476C9CF9C0B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ï$1îḓè">
                <a:extLst>
                  <a:ext uri="{FF2B5EF4-FFF2-40B4-BE49-F238E27FC236}">
                    <a16:creationId xmlns:a16="http://schemas.microsoft.com/office/drawing/2014/main" xmlns="" id="{667E7836-260F-4EF5-A6E3-8A5A97769496}"/>
                  </a:ext>
                </a:extLst>
              </p:cNvPr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="" id="{E5C1E59B-C89B-4CE3-89F5-025E540A1C7A}"/>
                </a:ext>
              </a:extLst>
            </p:cNvPr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>
                <a:extLst>
                  <a:ext uri="{FF2B5EF4-FFF2-40B4-BE49-F238E27FC236}">
                    <a16:creationId xmlns:a16="http://schemas.microsoft.com/office/drawing/2014/main" xmlns="" id="{37B6E630-D3FF-44E3-84B7-3E67C5C35AE8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î$ļiḍè">
                <a:extLst>
                  <a:ext uri="{FF2B5EF4-FFF2-40B4-BE49-F238E27FC236}">
                    <a16:creationId xmlns:a16="http://schemas.microsoft.com/office/drawing/2014/main" xmlns="" id="{B3CE2CBD-7893-4A6F-98FD-DBDE6F045F1A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iṩļïḓê">
                <a:extLst>
                  <a:ext uri="{FF2B5EF4-FFF2-40B4-BE49-F238E27FC236}">
                    <a16:creationId xmlns:a16="http://schemas.microsoft.com/office/drawing/2014/main" xmlns="" id="{AA0F56B6-9808-4657-90CB-B314860D3238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xmlns="" id="{8EBF9698-666F-4D1B-B9D5-C2990819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>
                <a:extLst>
                  <a:ext uri="{FF2B5EF4-FFF2-40B4-BE49-F238E27FC236}">
                    <a16:creationId xmlns:a16="http://schemas.microsoft.com/office/drawing/2014/main" xmlns="" id="{E26CFBD0-F0C7-478A-8E5A-6BCD6EC3B005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isľíḑè">
                <a:extLst>
                  <a:ext uri="{FF2B5EF4-FFF2-40B4-BE49-F238E27FC236}">
                    <a16:creationId xmlns:a16="http://schemas.microsoft.com/office/drawing/2014/main" xmlns="" id="{3E626D86-95AE-443C-9450-9640F1484F1D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视频媒体平台（芒果</a:t>
                </a:r>
                <a:r>
                  <a:rPr lang="en-US" altLang="zh-CN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TV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F9AB5754-783A-4D65-AC69-504D6D0BBA55}"/>
              </a:ext>
            </a:extLst>
          </p:cNvPr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  <p:extLst>
      <p:ext uri="{BB962C8B-B14F-4D97-AF65-F5344CB8AC3E}">
        <p14:creationId xmlns:p14="http://schemas.microsoft.com/office/powerpoint/2010/main" val="38664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1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CDB869A-6D5F-41E7-BBFD-BAC6398D1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64802E3-F737-44B4-8C02-B66A19AFA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78549C0-E974-4713-97E9-1C8F5896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="" xmlns:a16="http://schemas.microsoft.com/office/drawing/2014/main" id="{5815A802-2E69-42CD-882F-3B3FD1654EA0}"/>
              </a:ext>
            </a:extLst>
          </p:cNvPr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>
            <a:extLst>
              <a:ext uri="{FF2B5EF4-FFF2-40B4-BE49-F238E27FC236}">
                <a16:creationId xmlns="" xmlns:a16="http://schemas.microsoft.com/office/drawing/2014/main" id="{2B416494-C065-4ABC-848A-963E83B4F1F1}"/>
              </a:ext>
            </a:extLst>
          </p:cNvPr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E8A37741-BE67-4E90-94CA-4CE8A8D8A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4C15F859-2EAA-442A-BBF4-6FC9AE23F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="" xmlns:a16="http://schemas.microsoft.com/office/drawing/2014/main" id="{7B13E7AC-D1B3-4CD3-9849-3D4F898424D9}"/>
              </a:ext>
            </a:extLst>
          </p:cNvPr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="" xmlns:a16="http://schemas.microsoft.com/office/drawing/2014/main" id="{1BCC1300-0FE5-4EEC-98D5-EA52BD69D47D}"/>
              </a:ext>
            </a:extLst>
          </p:cNvPr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36C3871E-DF65-46C7-8805-9F308CDB9EF4}"/>
              </a:ext>
            </a:extLst>
          </p:cNvPr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="" xmlns:a16="http://schemas.microsoft.com/office/drawing/2014/main" id="{13CB9D3B-7A84-4A78-8A4A-E112CD56E44E}"/>
              </a:ext>
            </a:extLst>
          </p:cNvPr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="" xmlns:a16="http://schemas.microsoft.com/office/drawing/2014/main" id="{95032B92-9CB6-4D88-9F07-3B4D2A35FACA}"/>
              </a:ext>
            </a:extLst>
          </p:cNvPr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="" xmlns:a16="http://schemas.microsoft.com/office/drawing/2014/main" id="{956FEC90-708E-465F-8361-D7AD4C1DEA72}"/>
              </a:ext>
            </a:extLst>
          </p:cNvPr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="" xmlns:a16="http://schemas.microsoft.com/office/drawing/2014/main" id="{AFFCC1B5-7C10-482B-A4B6-F129E3829338}"/>
              </a:ext>
            </a:extLst>
          </p:cNvPr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>
            <a:extLst>
              <a:ext uri="{FF2B5EF4-FFF2-40B4-BE49-F238E27FC236}">
                <a16:creationId xmlns=""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>
            <a:extLst>
              <a:ext uri="{FF2B5EF4-FFF2-40B4-BE49-F238E27FC236}">
                <a16:creationId xmlns="" xmlns:a16="http://schemas.microsoft.com/office/drawing/2014/main" id="{CB77440A-EF45-429E-B69E-A2B0B59A3012}"/>
              </a:ext>
            </a:extLst>
          </p:cNvPr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>
            <a:extLst>
              <a:ext uri="{FF2B5EF4-FFF2-40B4-BE49-F238E27FC236}">
                <a16:creationId xmlns="" xmlns:a16="http://schemas.microsoft.com/office/drawing/2014/main" id="{60D4342A-2AF9-4369-A56F-86DEE11327BF}"/>
              </a:ext>
            </a:extLst>
          </p:cNvPr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38354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sp>
        <p:nvSpPr>
          <p:cNvPr id="5" name="文本框 10">
            <a:extLst>
              <a:ext uri="{FF2B5EF4-FFF2-40B4-BE49-F238E27FC236}">
                <a16:creationId xmlns=""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</a:t>
            </a:r>
            <a:r>
              <a:rPr lang="zh-CN" altLang="en-US" sz="2800" dirty="0" smtClean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在动  背景没有动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7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8FE0C66-AE8E-4E21-A591-786F12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  <p:extLst>
      <p:ext uri="{BB962C8B-B14F-4D97-AF65-F5344CB8AC3E}">
        <p14:creationId xmlns:p14="http://schemas.microsoft.com/office/powerpoint/2010/main" val="42868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13706763" y="5163825"/>
            <a:ext cx="6509789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09B495A-4969-4A5D-B568-5330BF8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>
            <a:extLst>
              <a:ext uri="{FF2B5EF4-FFF2-40B4-BE49-F238E27FC236}">
                <a16:creationId xmlns="" xmlns:a16="http://schemas.microsoft.com/office/drawing/2014/main" id="{FF5E6A2E-3BB0-4300-9386-BAED0706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1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</a:t>
            </a:r>
            <a:r>
              <a:rPr lang="en-US" altLang="zh-CN" dirty="0" smtClean="0"/>
              <a:t>(</a:t>
            </a:r>
            <a:r>
              <a:rPr lang="zh-CN" altLang="en-US" dirty="0" smtClean="0"/>
              <a:t>就业前景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就业场景分布广。码牛学院有很多学院中就职于全国各大公司。从事音视频相关产品开发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9460F56-F604-4454-85E1-CDF0E94F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90C0CC4F-0307-49F6-B606-4C3655F43301}"/>
              </a:ext>
            </a:extLst>
          </p:cNvPr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97CD66A-E981-4BE1-80B8-20D6C0D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58" y="7961646"/>
            <a:ext cx="4382695" cy="34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F18DC311-86C4-442C-9CB8-2076881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722FC54-0B97-44A4-ACF3-7474FCCD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7D64748-AD47-4AF5-9636-745E7AA2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="" xmlns:a16="http://schemas.microsoft.com/office/drawing/2014/main" id="{BE71B21C-ACF3-4E4F-B1AB-89EFB4A86C84}"/>
              </a:ext>
            </a:extLst>
          </p:cNvPr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>
            <a:extLst>
              <a:ext uri="{FF2B5EF4-FFF2-40B4-BE49-F238E27FC236}">
                <a16:creationId xmlns="" xmlns:a16="http://schemas.microsoft.com/office/drawing/2014/main" id="{31CA411E-0FCF-43CC-A8C1-F05074F2B3FC}"/>
              </a:ext>
            </a:extLst>
          </p:cNvPr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7E0B492F-0B57-4F69-9A03-1ECDAE084E57}"/>
              </a:ext>
            </a:extLst>
          </p:cNvPr>
          <p:cNvCxnSpPr>
            <a:cxnSpLocks/>
          </p:cNvCxnSpPr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音视频编码中的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sps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与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pps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的设计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5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为什么采用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YUV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而不采用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RGB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3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 smtClean="0"/>
              <a:t>YUV</a:t>
            </a:r>
            <a:r>
              <a:rPr lang="zh-CN" altLang="en-US" dirty="0" smtClean="0"/>
              <a:t>而</a:t>
            </a:r>
            <a:r>
              <a:rPr lang="zh-CN" altLang="en-US" dirty="0"/>
              <a:t>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0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="" xmlns:a16="http://schemas.microsoft.com/office/drawing/2014/main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="" xmlns:a16="http://schemas.microsoft.com/office/drawing/2014/main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="" xmlns:a16="http://schemas.microsoft.com/office/drawing/2014/main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="" xmlns:a16="http://schemas.microsoft.com/office/drawing/2014/main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="" xmlns:a16="http://schemas.microsoft.com/office/drawing/2014/main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="" xmlns:a16="http://schemas.microsoft.com/office/drawing/2014/main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="" xmlns:a16="http://schemas.microsoft.com/office/drawing/2014/main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="" xmlns:a16="http://schemas.microsoft.com/office/drawing/2014/main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="" xmlns:a16="http://schemas.microsoft.com/office/drawing/2014/main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="" xmlns:a16="http://schemas.microsoft.com/office/drawing/2014/main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="" xmlns:a16="http://schemas.microsoft.com/office/drawing/2014/main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42664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="" xmlns:a16="http://schemas.microsoft.com/office/drawing/2014/main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="" xmlns:a16="http://schemas.microsoft.com/office/drawing/2014/main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0082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96770" y="1384596"/>
            <a:ext cx="3600000" cy="773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课程演示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00117" y="62955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" y="4185175"/>
            <a:ext cx="9382125" cy="524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94" y="3684381"/>
            <a:ext cx="12027812" cy="5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090460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为什么要学习音视频（竞争力）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95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1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音视频同步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07146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694" y="138618"/>
            <a:ext cx="7514694" cy="137688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音视频同步解决方案</a:t>
            </a:r>
          </a:p>
        </p:txBody>
      </p:sp>
      <p:sp>
        <p:nvSpPr>
          <p:cNvPr id="7" name="圆角矩形">
            <a:extLst>
              <a:ext uri="{FF2B5EF4-FFF2-40B4-BE49-F238E27FC236}">
                <a16:creationId xmlns=""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视频为准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音视为准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视频画面每次循环不变，音频根据视频来 延迟或等待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951705"/>
            <a:chOff x="1839037" y="2862179"/>
            <a:chExt cx="19361314" cy="3918987"/>
          </a:xfrm>
        </p:grpSpPr>
        <p:sp>
          <p:nvSpPr>
            <p:cNvPr id="8" name="圆角矩形">
              <a:extLst>
                <a:ext uri="{FF2B5EF4-FFF2-40B4-BE49-F238E27FC236}">
                  <a16:creationId xmlns=""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36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以音频为准，视频与音频同步，音频只管播放，视频有超前和延后。如果超前放慢速度，</a:t>
              </a:r>
              <a:endPara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如果延后 减少视频播放等待时间，如果延后很严重，队列积累时间过长，这直接丢弃，进入最新解码帧</a:t>
              </a: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=""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05643" y="1002131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05643" y="887161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自定义时间为准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根据开始加载视频时间为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0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时间，后面的音频帧和视频帧依赖自定义时间进行同步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28518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1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1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399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399" dirty="0"/>
          </a:p>
        </p:txBody>
      </p:sp>
    </p:spTree>
    <p:extLst>
      <p:ext uri="{BB962C8B-B14F-4D97-AF65-F5344CB8AC3E}">
        <p14:creationId xmlns:p14="http://schemas.microsoft.com/office/powerpoint/2010/main" val="20972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9815" y="403188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0268" y="1484879"/>
            <a:ext cx="16603220" cy="7109237"/>
          </a:xfrm>
          <a:prstGeom prst="rect">
            <a:avLst/>
          </a:prstGeom>
        </p:spPr>
        <p:txBody>
          <a:bodyPr vert="horz" wrap="square" lIns="91432" tIns="45716" rIns="91432" bIns="45716" rtlCol="0">
            <a:normAutofit/>
          </a:bodyPr>
          <a:lstStyle/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我们的现状是怎么样的</a:t>
            </a:r>
            <a:r>
              <a:rPr lang="en-US" altLang="zh-CN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?  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对自己未来很迷茫</a:t>
            </a:r>
            <a:endParaRPr lang="en-US" altLang="zh-CN" sz="3199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公司技术落后，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工作的主要就是写业务代码，没机会接触到行业先进的技术</a:t>
            </a: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想进</a:t>
            </a:r>
            <a:r>
              <a:rPr lang="en-US" altLang="zh-CN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BATJ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一线互联网公司，但是面试总是通不过</a:t>
            </a: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工作多年了，但是技术水平和刚刚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毕业一到两年的工程师差距不大</a:t>
            </a:r>
            <a:endParaRPr lang="en-US" altLang="zh-CN" sz="3199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万一被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公司裁员或是离职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后很难在找到同等待遇的岗位</a:t>
            </a:r>
          </a:p>
        </p:txBody>
      </p:sp>
    </p:spTree>
    <p:extLst>
      <p:ext uri="{BB962C8B-B14F-4D97-AF65-F5344CB8AC3E}">
        <p14:creationId xmlns:p14="http://schemas.microsoft.com/office/powerpoint/2010/main" val="41872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291" dirty="0"/>
              <a:t>我们能为您带来什么样的服务</a:t>
            </a:r>
            <a:endParaRPr lang="en-US" sz="5291" dirty="0"/>
          </a:p>
        </p:txBody>
      </p:sp>
      <p:sp>
        <p:nvSpPr>
          <p:cNvPr id="2" name="圆角矩形 1"/>
          <p:cNvSpPr/>
          <p:nvPr/>
        </p:nvSpPr>
        <p:spPr>
          <a:xfrm>
            <a:off x="2119694" y="2527283"/>
            <a:ext cx="18452255" cy="7824280"/>
          </a:xfrm>
          <a:prstGeom prst="roundRect">
            <a:avLst>
              <a:gd name="adj" fmla="val 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4" name="同侧圆角矩形 3"/>
          <p:cNvSpPr/>
          <p:nvPr/>
        </p:nvSpPr>
        <p:spPr>
          <a:xfrm>
            <a:off x="2119695" y="2527282"/>
            <a:ext cx="18435956" cy="1581157"/>
          </a:xfrm>
          <a:prstGeom prst="round2SameRect">
            <a:avLst>
              <a:gd name="adj1" fmla="val 34475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8056298" y="2767434"/>
            <a:ext cx="10799208" cy="1100849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en-US" altLang="zh-CN" sz="5291" dirty="0">
                <a:solidFill>
                  <a:schemeClr val="bg1"/>
                </a:solidFill>
              </a:rPr>
              <a:t>VIP</a:t>
            </a:r>
            <a:r>
              <a:rPr lang="zh-CN" altLang="en-US" sz="5291" dirty="0">
                <a:solidFill>
                  <a:schemeClr val="bg1"/>
                </a:solidFill>
              </a:rPr>
              <a:t>课程服务体系</a:t>
            </a:r>
            <a:endParaRPr lang="en-US" sz="5291" dirty="0">
              <a:solidFill>
                <a:schemeClr val="bg1"/>
              </a:solidFill>
            </a:endParaRPr>
          </a:p>
        </p:txBody>
      </p:sp>
      <p:sp>
        <p:nvSpPr>
          <p:cNvPr id="11" name="标题 2"/>
          <p:cNvSpPr txBox="1">
            <a:spLocks/>
          </p:cNvSpPr>
          <p:nvPr/>
        </p:nvSpPr>
        <p:spPr>
          <a:xfrm>
            <a:off x="2524967" y="4348587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6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位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多年经验老师直播教学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每周一  周四  周六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 20:30-22:30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直播分享干货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*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24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小时终生答疑服务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终生学习新技术权限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个月完整直播学习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一线企业内推计划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线上教育唯一一家承诺 毕业未满三年 未涨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5K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全面退费服务</a:t>
            </a: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12950310" y="4344226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提供视频，源码，</a:t>
            </a:r>
            <a:r>
              <a:rPr lang="en-US" altLang="zh-CN" sz="2646" dirty="0" err="1">
                <a:solidFill>
                  <a:schemeClr val="bg2">
                    <a:lumMod val="25000"/>
                  </a:schemeClr>
                </a:solidFill>
              </a:rPr>
              <a:t>ppt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，以及笔记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专题结束有对应考试，考核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学习计划制定，制定你专属的学习计划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职业规划，打造你自己的生涯梦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面试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辅导服务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学习方式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轮询直播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11589045" y="4108439"/>
            <a:ext cx="13606" cy="6243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</p:spTree>
    <p:extLst>
      <p:ext uri="{BB962C8B-B14F-4D97-AF65-F5344CB8AC3E}">
        <p14:creationId xmlns:p14="http://schemas.microsoft.com/office/powerpoint/2010/main" val="3819079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9815" y="403188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851" y="409731"/>
            <a:ext cx="21597338" cy="1100849"/>
          </a:xfrm>
        </p:spPr>
        <p:txBody>
          <a:bodyPr/>
          <a:lstStyle/>
          <a:p>
            <a:r>
              <a:rPr lang="zh-CN" altLang="en-US" dirty="0" smtClean="0"/>
              <a:t>一线大厂面试诀窍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579787" y="3330515"/>
            <a:ext cx="16603220" cy="7109237"/>
          </a:xfrm>
          <a:prstGeom prst="rect">
            <a:avLst/>
          </a:prstGeom>
        </p:spPr>
        <p:txBody>
          <a:bodyPr vert="horz" wrap="square" lIns="91432" tIns="45716" rIns="91432" bIns="45716" rtlCol="0">
            <a:normAutofit/>
          </a:bodyPr>
          <a:lstStyle/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简历包装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简历一定要吸引，把最好的两个项目经验放在最前面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备战简历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简历里面的技术写自己最熟悉和擅长的，每个技术准备对应的连环炮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深挖底层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底层技术一时半会学不懂，找到高频点，如虚拟机原理，区别，准备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5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个左右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吃闹架构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架构一定要好好看，比如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Glide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 err="1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Okhttp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MVVM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MVP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架构实现一定要掌握</a:t>
            </a: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掌握源码</a:t>
            </a:r>
            <a:r>
              <a:rPr lang="en-US" altLang="zh-CN" sz="3199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: 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简一定要了解</a:t>
            </a:r>
            <a:r>
              <a:rPr lang="en-US" altLang="zh-CN" sz="3199" dirty="0" err="1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FrameWork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层源码，如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AMS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PMS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</a:t>
            </a:r>
            <a:r>
              <a:rPr lang="en-US" altLang="zh-CN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Handler</a:t>
            </a:r>
            <a:r>
              <a:rPr lang="zh-CN" altLang="en-US" sz="3199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，属性动画</a:t>
            </a:r>
          </a:p>
        </p:txBody>
      </p:sp>
    </p:spTree>
    <p:extLst>
      <p:ext uri="{BB962C8B-B14F-4D97-AF65-F5344CB8AC3E}">
        <p14:creationId xmlns:p14="http://schemas.microsoft.com/office/powerpoint/2010/main" val="42031388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6"/>
          <p:cNvSpPr>
            <a:spLocks noGrp="1"/>
          </p:cNvSpPr>
          <p:nvPr/>
        </p:nvSpPr>
        <p:spPr>
          <a:xfrm>
            <a:off x="721067" y="561261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6601" b="1">
                <a:solidFill>
                  <a:srgbClr val="1475B2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如何快速学习提升</a:t>
            </a:r>
            <a:endParaRPr lang="zh-CN" altLang="en-US" sz="6601" b="1" dirty="0">
              <a:solidFill>
                <a:srgbClr val="1475B2"/>
              </a:solidFill>
              <a:latin typeface="思源黑体 CN Bold" panose="020B0800000000000000" charset="-122"/>
              <a:ea typeface="思源黑体 CN Bold" panose="020B0800000000000000" charset="-122"/>
              <a:sym typeface="+mn-ea"/>
            </a:endParaRPr>
          </a:p>
        </p:txBody>
      </p:sp>
      <p:sp>
        <p:nvSpPr>
          <p:cNvPr id="17" name="文本框 3"/>
          <p:cNvSpPr txBox="1"/>
          <p:nvPr/>
        </p:nvSpPr>
        <p:spPr>
          <a:xfrm>
            <a:off x="2098379" y="2111376"/>
            <a:ext cx="19388954" cy="79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2800">
                <a:solidFill>
                  <a:schemeClr val="bg1"/>
                </a:solidFill>
              </a:defRPr>
            </a:lvl1pPr>
          </a:lstStyle>
          <a:p>
            <a:pPr marL="609634" indent="-609634"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4535">
                <a:solidFill>
                  <a:schemeClr val="tx1"/>
                </a:solidFill>
                <a:latin typeface="思源黑体 CN Medium" panose="020B0600000000000000" charset="-122"/>
                <a:ea typeface="思源黑体 CN Medium" panose="020B0600000000000000" charset="-122"/>
              </a:rPr>
              <a:t>自学</a:t>
            </a:r>
            <a:endParaRPr lang="zh-CN" altLang="en-US" sz="4535" dirty="0">
              <a:solidFill>
                <a:schemeClr val="tx1"/>
              </a:solidFill>
              <a:latin typeface="思源黑体 CN Medium" panose="020B0600000000000000" charset="-122"/>
              <a:ea typeface="思源黑体 CN Medium" panose="020B0600000000000000" charset="-122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3067505" y="2901248"/>
            <a:ext cx="1879906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要找学习资料，网上资料不准确，官方文档无人总结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碰到问题耗很久，很难找人帮忙指点、解答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太耗时、太低效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没有实际的项目可以实践，学了感觉没用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en-US" altLang="zh-CN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</a:t>
            </a: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学不全面、学不系统</a:t>
            </a:r>
          </a:p>
          <a:p>
            <a:pPr>
              <a:lnSpc>
                <a:spcPct val="150000"/>
              </a:lnSpc>
              <a:buClr>
                <a:schemeClr val="accent5"/>
              </a:buClr>
              <a:buFont typeface="Wingdings" panose="05000000000000000000" pitchFamily="2" charset="2"/>
              <a:buChar char="Ø"/>
            </a:pPr>
            <a:r>
              <a:rPr lang="zh-CN" altLang="en-US" sz="4000" dirty="0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  太难、太苦逼了、坚持不下去</a:t>
            </a:r>
            <a:endParaRPr lang="en-US" altLang="zh-CN" sz="4000" dirty="0">
              <a:latin typeface="思源黑体 CN Light" panose="020B0300000000000000" pitchFamily="34" charset="-122"/>
              <a:ea typeface="思源黑体 CN Light" panose="020B0300000000000000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10756912" y="10118795"/>
            <a:ext cx="11561496" cy="851443"/>
          </a:xfrm>
          <a:prstGeom prst="rect">
            <a:avLst/>
          </a:prstGeom>
          <a:noFill/>
        </p:spPr>
        <p:txBody>
          <a:bodyPr wrap="square" lIns="172775" tIns="86388" rIns="172775" bIns="86388" rtlCol="0">
            <a:spAutoFit/>
          </a:bodyPr>
          <a:lstStyle/>
          <a:p>
            <a:r>
              <a:rPr lang="zh-CN" altLang="en-US" sz="4399" b="1">
                <a:latin typeface="思源黑体 CN Light" panose="020B0300000000000000" pitchFamily="34" charset="-122"/>
                <a:ea typeface="思源黑体 CN Light" panose="020B0300000000000000" pitchFamily="34" charset="-122"/>
              </a:rPr>
              <a:t>但是，现在你不需要这么苦逼了！！！</a:t>
            </a:r>
          </a:p>
        </p:txBody>
      </p:sp>
    </p:spTree>
    <p:extLst>
      <p:ext uri="{BB962C8B-B14F-4D97-AF65-F5344CB8AC3E}">
        <p14:creationId xmlns:p14="http://schemas.microsoft.com/office/powerpoint/2010/main" val="3536342173"/>
      </p:ext>
    </p:extLst>
  </p:cSld>
  <p:clrMapOvr>
    <a:masterClrMapping/>
  </p:clrMapOvr>
  <p:transition>
    <p:strips dir="r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6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标题 42"/>
          <p:cNvSpPr>
            <a:spLocks noGrp="1"/>
          </p:cNvSpPr>
          <p:nvPr>
            <p:ph type="title"/>
          </p:nvPr>
        </p:nvSpPr>
        <p:spPr>
          <a:xfrm>
            <a:off x="4058270" y="1339973"/>
            <a:ext cx="21597338" cy="1100849"/>
          </a:xfrm>
        </p:spPr>
        <p:txBody>
          <a:bodyPr/>
          <a:lstStyle/>
          <a:p>
            <a:r>
              <a:rPr lang="en-US" altLang="zh-CN"/>
              <a:t> </a:t>
            </a:r>
            <a:r>
              <a:rPr lang="zh-CN" altLang="en-US"/>
              <a:t>怎么成为</a:t>
            </a:r>
            <a:r>
              <a:rPr lang="en-US" altLang="zh-CN"/>
              <a:t>Android</a:t>
            </a:r>
            <a:r>
              <a:rPr lang="zh-CN" altLang="en-US"/>
              <a:t>高级工程师？</a:t>
            </a:r>
            <a:endParaRPr lang="zh-CN" altLang="en-US" dirty="0"/>
          </a:p>
        </p:txBody>
      </p:sp>
      <p:sp>
        <p:nvSpPr>
          <p:cNvPr id="6" name="íṡḷïdè"/>
          <p:cNvSpPr txBox="1"/>
          <p:nvPr/>
        </p:nvSpPr>
        <p:spPr>
          <a:xfrm>
            <a:off x="323209" y="3524082"/>
            <a:ext cx="20493257" cy="2748715"/>
          </a:xfrm>
          <a:prstGeom prst="rect">
            <a:avLst/>
          </a:prstGeom>
          <a:noFill/>
          <a:ln>
            <a:noFill/>
          </a:ln>
        </p:spPr>
        <p:txBody>
          <a:bodyPr wrap="square" lIns="91432" tIns="45716" rIns="91432" bIns="45716" anchor="t" anchorCtr="0">
            <a:norm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>
              <a:lnSpc>
                <a:spcPct val="150000"/>
              </a:lnSpc>
              <a:buSzPct val="25000"/>
            </a:pPr>
            <a:r>
              <a:rPr lang="zh-CN" altLang="en-US" sz="3600" dirty="0">
                <a:latin typeface="思源黑体 CN Normal" panose="020B0400000000000000" charset="-122"/>
                <a:ea typeface="思源黑体 CN Normal" panose="020B0400000000000000" charset="-122"/>
              </a:rPr>
              <a:t>课程简介：深入讲解</a:t>
            </a:r>
            <a:r>
              <a:rPr lang="en-US" altLang="zh-CN" sz="3600" dirty="0">
                <a:solidFill>
                  <a:srgbClr val="1475B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Android</a:t>
            </a:r>
            <a:r>
              <a:rPr lang="zh-CN" altLang="en-US" sz="3600" dirty="0">
                <a:solidFill>
                  <a:srgbClr val="1475B2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内核、性能优化、架构设计、高级音视频</a:t>
            </a:r>
            <a:r>
              <a:rPr lang="zh-CN" altLang="en-US" sz="3600" dirty="0">
                <a:latin typeface="思源黑体 CN Normal" panose="020B0400000000000000" charset="-122"/>
                <a:ea typeface="思源黑体 CN Normal" panose="020B0400000000000000" charset="-122"/>
              </a:rPr>
              <a:t>技术</a:t>
            </a:r>
            <a:endParaRPr lang="en-US" altLang="zh-CN" sz="36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algn="ctr">
              <a:lnSpc>
                <a:spcPct val="150000"/>
              </a:lnSpc>
              <a:buSzPct val="25000"/>
            </a:pPr>
            <a:endParaRPr lang="en-US" sz="1999" u="sng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1452575" y="6799350"/>
            <a:ext cx="4477119" cy="3780582"/>
            <a:chOff x="2008388" y="7835069"/>
            <a:chExt cx="4477599" cy="3780986"/>
          </a:xfrm>
        </p:grpSpPr>
        <p:sp>
          <p:nvSpPr>
            <p:cNvPr id="32" name="îṣḻïdé"/>
            <p:cNvSpPr/>
            <p:nvPr/>
          </p:nvSpPr>
          <p:spPr bwMode="auto">
            <a:xfrm>
              <a:off x="3511827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0" name="iṡľíďe"/>
            <p:cNvSpPr/>
            <p:nvPr/>
          </p:nvSpPr>
          <p:spPr bwMode="auto">
            <a:xfrm>
              <a:off x="2008388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在小型企业，技术视野太窄，没经历过正规的移动开发流程</a:t>
              </a: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1" name="íşļiḋê"/>
            <p:cNvSpPr txBox="1"/>
            <p:nvPr/>
          </p:nvSpPr>
          <p:spPr bwMode="auto">
            <a:xfrm>
              <a:off x="2008388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 fontScale="925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缺少一线互联网公司经验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3872724" y="8183963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>
                  <a:latin typeface="思源黑体 CN Normal" panose="020B0400000000000000" charset="-122"/>
                  <a:ea typeface="思源黑体 CN Normal" panose="020B0400000000000000" charset="-122"/>
                </a:rPr>
                <a:t>01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726484" y="6799350"/>
            <a:ext cx="4716908" cy="3780582"/>
            <a:chOff x="6671356" y="7835069"/>
            <a:chExt cx="4717415" cy="3780986"/>
          </a:xfrm>
        </p:grpSpPr>
        <p:sp>
          <p:nvSpPr>
            <p:cNvPr id="28" name="ïŝḷîdê"/>
            <p:cNvSpPr/>
            <p:nvPr/>
          </p:nvSpPr>
          <p:spPr bwMode="auto">
            <a:xfrm>
              <a:off x="8360165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6" name="ïṧľíḋè"/>
            <p:cNvSpPr/>
            <p:nvPr/>
          </p:nvSpPr>
          <p:spPr bwMode="auto">
            <a:xfrm>
              <a:off x="6725966" y="10157264"/>
              <a:ext cx="4662805" cy="145859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长期从事简单的</a:t>
              </a:r>
              <a:r>
                <a:rPr lang="en-US" altLang="zh-CN" sz="2400">
                  <a:latin typeface="思源黑体 CN Normal" panose="020B0400000000000000" charset="-122"/>
                  <a:ea typeface="思源黑体 CN Normal" panose="020B0400000000000000" charset="-122"/>
                </a:rPr>
                <a:t>UI</a:t>
              </a: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界面开发，对原理和底层开发了解不深</a:t>
              </a: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7" name="ïṡļíḋê"/>
            <p:cNvSpPr txBox="1"/>
            <p:nvPr/>
          </p:nvSpPr>
          <p:spPr bwMode="auto">
            <a:xfrm>
              <a:off x="6856726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基础知识薄弱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5" name="直接连接符 14"/>
            <p:cNvCxnSpPr/>
            <p:nvPr/>
          </p:nvCxnSpPr>
          <p:spPr>
            <a:xfrm>
              <a:off x="6671356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本框 37"/>
            <p:cNvSpPr txBox="1"/>
            <p:nvPr/>
          </p:nvSpPr>
          <p:spPr>
            <a:xfrm>
              <a:off x="8645359" y="8132047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 dirty="0">
                  <a:latin typeface="思源黑体 CN Normal" panose="020B0400000000000000" charset="-122"/>
                  <a:ea typeface="思源黑体 CN Normal" panose="020B0400000000000000" charset="-122"/>
                </a:rPr>
                <a:t>02</a:t>
              </a:r>
            </a:p>
          </p:txBody>
        </p:sp>
      </p:grpSp>
      <p:grpSp>
        <p:nvGrpSpPr>
          <p:cNvPr id="41" name="组合 40"/>
          <p:cNvGrpSpPr/>
          <p:nvPr/>
        </p:nvGrpSpPr>
        <p:grpSpPr>
          <a:xfrm>
            <a:off x="11705097" y="6799350"/>
            <a:ext cx="4662469" cy="3780582"/>
            <a:chOff x="11519694" y="7835069"/>
            <a:chExt cx="4662969" cy="3780986"/>
          </a:xfrm>
        </p:grpSpPr>
        <p:sp>
          <p:nvSpPr>
            <p:cNvPr id="24" name="ísľîḍe"/>
            <p:cNvSpPr/>
            <p:nvPr/>
          </p:nvSpPr>
          <p:spPr bwMode="auto">
            <a:xfrm>
              <a:off x="13208503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22" name="ïŝ1îdè"/>
            <p:cNvSpPr/>
            <p:nvPr/>
          </p:nvSpPr>
          <p:spPr bwMode="auto">
            <a:xfrm>
              <a:off x="11705064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长期在小型软件公司、外包公司工作，只接触部分开发内容</a:t>
              </a:r>
            </a:p>
          </p:txBody>
        </p:sp>
        <p:sp>
          <p:nvSpPr>
            <p:cNvPr id="23" name="î$1íḍe"/>
            <p:cNvSpPr txBox="1"/>
            <p:nvPr/>
          </p:nvSpPr>
          <p:spPr bwMode="auto">
            <a:xfrm>
              <a:off x="11705064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项目经验零碎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11519694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文本框 38"/>
            <p:cNvSpPr txBox="1"/>
            <p:nvPr/>
          </p:nvSpPr>
          <p:spPr>
            <a:xfrm>
              <a:off x="13478259" y="8183963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 dirty="0">
                  <a:latin typeface="思源黑体 CN Normal" panose="020B0400000000000000" charset="-122"/>
                  <a:ea typeface="思源黑体 CN Normal" panose="020B0400000000000000" charset="-122"/>
                </a:rPr>
                <a:t>03</a:t>
              </a:r>
            </a:p>
          </p:txBody>
        </p:sp>
      </p:grpSp>
      <p:grpSp>
        <p:nvGrpSpPr>
          <p:cNvPr id="42" name="组合 41"/>
          <p:cNvGrpSpPr/>
          <p:nvPr/>
        </p:nvGrpSpPr>
        <p:grpSpPr>
          <a:xfrm>
            <a:off x="16367513" y="6799350"/>
            <a:ext cx="4662469" cy="3780582"/>
            <a:chOff x="16368032" y="7835069"/>
            <a:chExt cx="4662968" cy="3780986"/>
          </a:xfrm>
        </p:grpSpPr>
        <p:sp>
          <p:nvSpPr>
            <p:cNvPr id="20" name="ïṧļiḋê"/>
            <p:cNvSpPr/>
            <p:nvPr/>
          </p:nvSpPr>
          <p:spPr bwMode="auto">
            <a:xfrm>
              <a:off x="18056840" y="7835069"/>
              <a:ext cx="1470719" cy="1477231"/>
            </a:xfrm>
            <a:prstGeom prst="ellipse">
              <a:avLst/>
            </a:prstGeom>
            <a:noFill/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32" tIns="45716" rIns="91432" bIns="45716" rtlCol="0" anchor="ctr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marL="225439" indent="-225439" algn="ctr" fontAlgn="base">
                <a:spcBef>
                  <a:spcPct val="0"/>
                </a:spcBef>
                <a:spcAft>
                  <a:spcPct val="0"/>
                </a:spcAft>
              </a:pPr>
              <a:endParaRPr sz="3600" kern="0">
                <a:solidFill>
                  <a:prstClr val="black"/>
                </a:solidFill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8" name="îṧlidê"/>
            <p:cNvSpPr/>
            <p:nvPr/>
          </p:nvSpPr>
          <p:spPr bwMode="auto">
            <a:xfrm>
              <a:off x="16553401" y="10162026"/>
              <a:ext cx="4477599" cy="14540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t" anchorCtr="0">
              <a:normAutofit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30000"/>
                </a:lnSpc>
              </a:pPr>
              <a:endParaRPr lang="en-US" altLang="zh-CN" sz="2400">
                <a:latin typeface="思源黑体 CN Normal" panose="020B0400000000000000" charset="-122"/>
                <a:ea typeface="思源黑体 CN Normal" panose="020B0400000000000000" charset="-122"/>
              </a:endParaRPr>
            </a:p>
            <a:p>
              <a:pPr algn="ctr">
                <a:lnSpc>
                  <a:spcPct val="130000"/>
                </a:lnSpc>
              </a:pPr>
              <a:r>
                <a:rPr lang="zh-CN" altLang="en-US" sz="2400">
                  <a:latin typeface="思源黑体 CN Normal" panose="020B0400000000000000" charset="-122"/>
                  <a:ea typeface="思源黑体 CN Normal" panose="020B0400000000000000" charset="-122"/>
                </a:rPr>
                <a:t>只招收真心想和我们一起学习，共同进步的朋友。</a:t>
              </a:r>
              <a:endParaRPr lang="en-US" altLang="zh-CN" sz="2400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sp>
          <p:nvSpPr>
            <p:cNvPr id="19" name="îşļiḑé"/>
            <p:cNvSpPr txBox="1"/>
            <p:nvPr/>
          </p:nvSpPr>
          <p:spPr bwMode="auto">
            <a:xfrm>
              <a:off x="16553401" y="9405901"/>
              <a:ext cx="4477599" cy="75612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 lIns="91432" tIns="45716" rIns="91432" bIns="45716" anchor="b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spcBef>
                  <a:spcPct val="0"/>
                </a:spcBef>
              </a:pPr>
              <a:r>
                <a:rPr lang="zh-CN" altLang="en-US" sz="3199">
                  <a:latin typeface="思源黑体 CN Normal" panose="020B0400000000000000" charset="-122"/>
                  <a:ea typeface="思源黑体 CN Normal" panose="020B0400000000000000" charset="-122"/>
                </a:rPr>
                <a:t>渴望快速提升自己</a:t>
              </a:r>
              <a:endParaRPr lang="en-US" altLang="zh-CN" sz="3199" dirty="0">
                <a:latin typeface="思源黑体 CN Normal" panose="020B0400000000000000" charset="-122"/>
                <a:ea typeface="思源黑体 CN Normal" panose="020B0400000000000000" charset="-122"/>
              </a:endParaRPr>
            </a:p>
          </p:txBody>
        </p:sp>
        <p:cxnSp>
          <p:nvCxnSpPr>
            <p:cNvPr id="17" name="直接连接符 16"/>
            <p:cNvCxnSpPr/>
            <p:nvPr/>
          </p:nvCxnSpPr>
          <p:spPr>
            <a:xfrm>
              <a:off x="16368032" y="7835069"/>
              <a:ext cx="0" cy="3780986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0" name="文本框 39"/>
            <p:cNvSpPr txBox="1"/>
            <p:nvPr/>
          </p:nvSpPr>
          <p:spPr>
            <a:xfrm>
              <a:off x="18326597" y="8183963"/>
              <a:ext cx="736178" cy="8310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l">
                <a:lnSpc>
                  <a:spcPct val="120000"/>
                </a:lnSpc>
              </a:pPr>
              <a:r>
                <a:rPr lang="en-US" sz="4000" b="1" dirty="0">
                  <a:latin typeface="思源黑体 CN Normal" panose="020B0400000000000000" charset="-122"/>
                  <a:ea typeface="思源黑体 CN Normal" panose="020B0400000000000000" charset="-122"/>
                </a:rPr>
                <a:t>04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03407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/>
        </p:nvSpPr>
        <p:spPr>
          <a:xfrm>
            <a:off x="619" y="695"/>
            <a:ext cx="23038154" cy="2330939"/>
          </a:xfrm>
          <a:prstGeom prst="rect">
            <a:avLst/>
          </a:prstGeom>
          <a:solidFill>
            <a:srgbClr val="1577BA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6" name="标题 6"/>
          <p:cNvSpPr>
            <a:spLocks noGrp="1"/>
          </p:cNvSpPr>
          <p:nvPr/>
        </p:nvSpPr>
        <p:spPr>
          <a:xfrm>
            <a:off x="721067" y="615796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5291" dirty="0">
                <a:solidFill>
                  <a:schemeClr val="bg1"/>
                </a:solidFill>
                <a:latin typeface="思源黑体 CN Bold" panose="020B0800000000000000" charset="-122"/>
                <a:ea typeface="思源黑体 CN Bold" panose="020B0800000000000000" charset="-122"/>
                <a:sym typeface="+mn-ea"/>
              </a:rPr>
              <a:t>腾讯课堂权威保障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2266398" y="3000240"/>
            <a:ext cx="3928439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03" dirty="0">
                <a:solidFill>
                  <a:schemeClr val="accent1"/>
                </a:solidFill>
              </a:rPr>
              <a:t>01</a:t>
            </a:r>
            <a:endParaRPr lang="zh-CN" altLang="en-US" sz="6803" dirty="0">
              <a:solidFill>
                <a:schemeClr val="accent1"/>
              </a:solidFill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3839403" y="3208444"/>
            <a:ext cx="3928439" cy="79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35" dirty="0"/>
              <a:t>支付保障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839403" y="4128953"/>
            <a:ext cx="1073393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46" dirty="0"/>
              <a:t>腾讯课堂为保障学员支付安全，采用淘宝中间机制，直接打款给腾讯，同时监督码牛教学质量和后续服务</a:t>
            </a:r>
          </a:p>
        </p:txBody>
      </p:sp>
      <p:sp>
        <p:nvSpPr>
          <p:cNvPr id="4" name="矩形 3"/>
          <p:cNvSpPr/>
          <p:nvPr/>
        </p:nvSpPr>
        <p:spPr>
          <a:xfrm>
            <a:off x="2494606" y="4037617"/>
            <a:ext cx="1059538" cy="86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1" name="文本框 10"/>
          <p:cNvSpPr txBox="1"/>
          <p:nvPr/>
        </p:nvSpPr>
        <p:spPr>
          <a:xfrm>
            <a:off x="2266398" y="6270565"/>
            <a:ext cx="3928439" cy="11392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803" dirty="0">
                <a:solidFill>
                  <a:schemeClr val="accent1"/>
                </a:solidFill>
              </a:rPr>
              <a:t>02</a:t>
            </a:r>
            <a:endParaRPr lang="zh-CN" altLang="en-US" sz="6803" dirty="0">
              <a:solidFill>
                <a:schemeClr val="accent1"/>
              </a:solidFill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3839403" y="6478767"/>
            <a:ext cx="3928439" cy="790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535" dirty="0"/>
              <a:t>师资力量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3896455" y="7646360"/>
            <a:ext cx="10733932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646" dirty="0"/>
              <a:t>师资来自于一线</a:t>
            </a:r>
            <a:r>
              <a:rPr lang="en-US" altLang="zh-CN" sz="2646" dirty="0"/>
              <a:t>BAT</a:t>
            </a:r>
            <a:r>
              <a:rPr lang="zh-CN" altLang="en-US" sz="2646" dirty="0"/>
              <a:t>，有着雄厚的技术实力和经验，同时大部分师资也是网易特邀讲师，有着丰富的授课经验</a:t>
            </a:r>
          </a:p>
        </p:txBody>
      </p:sp>
      <p:sp>
        <p:nvSpPr>
          <p:cNvPr id="14" name="矩形 13"/>
          <p:cNvSpPr/>
          <p:nvPr/>
        </p:nvSpPr>
        <p:spPr>
          <a:xfrm>
            <a:off x="2494606" y="7307940"/>
            <a:ext cx="1059538" cy="8639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</p:spTree>
    <p:extLst>
      <p:ext uri="{BB962C8B-B14F-4D97-AF65-F5344CB8AC3E}">
        <p14:creationId xmlns:p14="http://schemas.microsoft.com/office/powerpoint/2010/main" val="3072043109"/>
      </p:ext>
    </p:extLst>
  </p:cSld>
  <p:clrMapOvr>
    <a:masterClrMapping/>
  </p:clrMapOvr>
  <p:transition>
    <p:strips dir="rd"/>
  </p:transition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931" y="6216487"/>
            <a:ext cx="3085966" cy="59671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89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189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1890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专注技术十年，产品控、代码控，拥有丰富的项目经验，主持研发了多个成功上线的大型互联网项目。热爱互联网，热衷于各种Android底层技术，精通NDK  </a:t>
            </a:r>
            <a:r>
              <a:rPr lang="en-US" altLang="zh-CN" sz="189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架构和前端开发，擅长移动互联网高并发、可维护性架构设计，有丰富的实战经验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。 </a:t>
            </a:r>
          </a:p>
          <a:p>
            <a:pPr algn="l"/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72" y="6023776"/>
            <a:ext cx="3567229" cy="42221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646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River</a:t>
            </a:r>
            <a:r>
              <a:rPr lang="en-US" altLang="zh-CN" sz="170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《Android开发入门与实战第二版》作者之一</a:t>
            </a:r>
            <a:r>
              <a:rPr lang="zh-CN" altLang="en-US" sz="170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，《NFC：Arduino、Android与PhoneGap近场通信》译者，国内首批</a:t>
            </a:r>
            <a:r>
              <a:rPr lang="en-US" altLang="zh-CN" sz="170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70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开发，曾任职于银联，华夏幸福等知名公司，擅长项目重构，架构，以及性能优化，拥有多年的项目开发以及管理经验，原网易特邀</a:t>
            </a:r>
            <a:r>
              <a:rPr lang="en-US" altLang="zh-CN" sz="170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70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讲师。授课风格幽默风趣，有激情，注重站在学员的角度考虑问题。</a:t>
            </a:r>
            <a:endParaRPr lang="en-US" altLang="zh-CN" sz="1701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701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6090" y="6216486"/>
            <a:ext cx="3207091" cy="4047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189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</a:t>
            </a:r>
            <a:r>
              <a:rPr lang="zh-CN" altLang="en-US" sz="189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en-US" altLang="zh-CN" sz="189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中南大学计算机信息专业毕业，前新浪架构师，58同城项目负责人。8年Android行业从业经验，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丰富的项目研发以及管理经验，原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网易特邀Android讲师，对架构方面有深入的研究。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授课激情有活力，能耐心帮助学员解决项目中遇到的问题。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6089" y="2337011"/>
            <a:ext cx="3032690" cy="3057797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62930" y="12007554"/>
            <a:ext cx="18176370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931" y="2307760"/>
            <a:ext cx="2876514" cy="3019046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72" y="2349221"/>
            <a:ext cx="3072597" cy="3033372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051" y="6184476"/>
            <a:ext cx="3279381" cy="42047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华中科技大学计算机相关专业硕士，全栈工程师，精通前端和后端。曾任职于华为，阿里巴巴等知名公司。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讲师，拥有多年的项目开发经验和管理经验，注重为学员解决疑难问题，授课逻辑严谨而风趣。格言是“授业不只要有广度，更要有深度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051" y="2367921"/>
            <a:ext cx="2804189" cy="295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10167" y="377360"/>
            <a:ext cx="10799208" cy="1100849"/>
          </a:xfrm>
        </p:spPr>
        <p:txBody>
          <a:bodyPr/>
          <a:lstStyle/>
          <a:p>
            <a:r>
              <a:rPr lang="zh-CN" altLang="en-US" dirty="0" smtClean="0"/>
              <a:t>师资力量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8493206" y="6124319"/>
            <a:ext cx="3279381" cy="3797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华中科技大学计算机相关专业硕士，十余年互联网从业经验；曾就职于华为，小米，担任项目经理，技术经理等； 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专精领域：精通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 </a:t>
            </a:r>
            <a:r>
              <a:rPr lang="en-US" altLang="zh-CN" sz="189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FrameWork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源码及性能优化；华为鸿蒙系统架构设计，专注</a:t>
            </a:r>
            <a:r>
              <a:rPr lang="en-US" altLang="zh-CN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NDK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底层设计与开发。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349" y="2367920"/>
            <a:ext cx="2951188" cy="2951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2939196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2G  3G  4G  5G</a:t>
            </a:r>
            <a:r>
              <a:rPr lang="zh-CN" altLang="en-US" dirty="0" smtClean="0"/>
              <a:t>的变革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2G</a:t>
              </a:r>
              <a:r>
                <a:rPr lang="zh-CN" altLang="en-US" sz="3600" dirty="0" smtClean="0"/>
                <a:t>的时候我们只能打电话聊天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3G</a:t>
              </a:r>
              <a:r>
                <a:rPr lang="zh-CN" altLang="en-US" sz="3600" dirty="0" smtClean="0"/>
                <a:t>到来 重塑人们沟通方式，诞生一系列巨头 腾讯  </a:t>
              </a:r>
              <a:r>
                <a:rPr lang="en-US" altLang="zh-CN" sz="3600" dirty="0" err="1" smtClean="0"/>
                <a:t>facebook</a:t>
              </a:r>
              <a:r>
                <a:rPr lang="en-US" altLang="zh-CN" sz="3600" dirty="0" smtClean="0"/>
                <a:t> </a:t>
              </a:r>
              <a:r>
                <a:rPr lang="zh-CN" altLang="en-US" sz="3600" dirty="0"/>
                <a:t>阿里巴巴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4G </a:t>
              </a:r>
              <a:r>
                <a:rPr lang="zh-CN" altLang="en-US" sz="3600" dirty="0" smtClean="0"/>
                <a:t>进入短视频时代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 smtClean="0"/>
                <a:t>诞生抖音 字节跳动</a:t>
              </a:r>
              <a:endParaRPr lang="zh-CN" altLang="en-US" sz="36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>
            <a:spLocks/>
          </p:cNvSpPr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</a:t>
            </a:r>
            <a:r>
              <a:rPr lang="zh-CN" altLang="en-US" sz="3600" dirty="0" smtClean="0"/>
              <a:t>声音</a:t>
            </a:r>
            <a:endParaRPr lang="en-US" altLang="zh-CN" sz="3600" dirty="0" smtClean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 smtClean="0"/>
              <a:t>……</a:t>
            </a:r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</a:t>
            </a:r>
            <a:r>
              <a:rPr lang="zh-CN" altLang="en-US" sz="3600" dirty="0" smtClean="0"/>
              <a:t>是音视频</a:t>
            </a:r>
            <a:r>
              <a:rPr lang="zh-CN" altLang="en-US" sz="3600" dirty="0"/>
              <a:t>时代为主。</a:t>
            </a:r>
          </a:p>
        </p:txBody>
      </p:sp>
    </p:spTree>
    <p:extLst>
      <p:ext uri="{BB962C8B-B14F-4D97-AF65-F5344CB8AC3E}">
        <p14:creationId xmlns:p14="http://schemas.microsoft.com/office/powerpoint/2010/main" val="129150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 </a:t>
            </a:r>
            <a:r>
              <a:rPr lang="zh-CN" altLang="en-US"/>
              <a:t>学员疑问</a:t>
            </a:r>
            <a:endParaRPr lang="en-US"/>
          </a:p>
        </p:txBody>
      </p:sp>
      <p:sp>
        <p:nvSpPr>
          <p:cNvPr id="5" name="文本框 4"/>
          <p:cNvSpPr txBox="1"/>
          <p:nvPr/>
        </p:nvSpPr>
        <p:spPr>
          <a:xfrm>
            <a:off x="719920" y="2767782"/>
            <a:ext cx="15938979" cy="65556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我需要掌握哪些基础，才能开始学习</a:t>
            </a: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Android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高级课程。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怎么构建一套符合自己自身情况的知识体系。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互联网公司中的开发，和传统</a:t>
            </a: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IT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行业或者外包公司有什么区别？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学完这套课程，我需要多久时间？现在加入还能跟上课程进度吗？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去一线互联网公司面试，有没有要特别注意的地方。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课程内容讲解的深度如何。</a:t>
            </a:r>
            <a:endParaRPr lang="en-US" altLang="zh-CN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  <a:p>
            <a:pPr marL="742992" indent="-742992">
              <a:lnSpc>
                <a:spcPct val="150000"/>
              </a:lnSpc>
              <a:buFont typeface="+mj-lt"/>
              <a:buAutoNum type="arabicParenR"/>
            </a:pPr>
            <a:r>
              <a:rPr 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 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已经工作</a:t>
            </a:r>
            <a:r>
              <a:rPr lang="en-US" altLang="zh-CN" sz="4000" dirty="0">
                <a:latin typeface="思源黑体 CN Normal" panose="020B0400000000000000" charset="-122"/>
                <a:ea typeface="思源黑体 CN Normal" panose="020B0400000000000000" charset="-122"/>
              </a:rPr>
              <a:t>5</a:t>
            </a:r>
            <a:r>
              <a:rPr lang="zh-CN" altLang="en-US" sz="4000" dirty="0">
                <a:latin typeface="思源黑体 CN Normal" panose="020B0400000000000000" charset="-122"/>
                <a:ea typeface="思源黑体 CN Normal" panose="020B0400000000000000" charset="-122"/>
              </a:rPr>
              <a:t>年或者更久时间了，来学习这个课程还有用吗？</a:t>
            </a:r>
            <a:endParaRPr lang="en-US" sz="4000" dirty="0"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16303001" y="3019113"/>
            <a:ext cx="7648045" cy="6054542"/>
            <a:chOff x="1688302" y="1725284"/>
            <a:chExt cx="4047198" cy="3203947"/>
          </a:xfrm>
        </p:grpSpPr>
        <p:sp>
          <p:nvSpPr>
            <p:cNvPr id="8" name="文本框 7"/>
            <p:cNvSpPr txBox="1"/>
            <p:nvPr/>
          </p:nvSpPr>
          <p:spPr>
            <a:xfrm>
              <a:off x="1688302" y="4664907"/>
              <a:ext cx="4047198" cy="26432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2646" b="1" dirty="0"/>
                <a:t>视频资料加叮当老师微信 （</a:t>
              </a:r>
              <a:r>
                <a:rPr lang="en-US" altLang="zh-CN" sz="2646" b="1" dirty="0"/>
                <a:t>1979846055</a:t>
              </a:r>
              <a:r>
                <a:rPr lang="zh-CN" altLang="en-US" sz="2646" b="1" dirty="0"/>
                <a:t>）</a:t>
              </a:r>
            </a:p>
          </p:txBody>
        </p:sp>
        <p:pic>
          <p:nvPicPr>
            <p:cNvPr id="10" name="图片 9" descr="叮当老师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918061" y="1725284"/>
              <a:ext cx="2665562" cy="266556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040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09405"/>
            <a:ext cx="21598496" cy="1100907"/>
          </a:xfrm>
        </p:spPr>
        <p:txBody>
          <a:bodyPr/>
          <a:lstStyle/>
          <a:p>
            <a:r>
              <a:rPr lang="zh-CN" altLang="en-US" dirty="0"/>
              <a:t>训练</a:t>
            </a:r>
            <a:r>
              <a:rPr lang="zh-CN" altLang="en-US" dirty="0" smtClean="0"/>
              <a:t>营专属活动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9694" y="2655175"/>
            <a:ext cx="14358862" cy="949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6878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1430" y="473769"/>
            <a:ext cx="21596181" cy="1100790"/>
          </a:xfrm>
        </p:spPr>
        <p:txBody>
          <a:bodyPr/>
          <a:lstStyle/>
          <a:p>
            <a:r>
              <a:rPr lang="zh-CN" altLang="en-US" dirty="0" smtClean="0"/>
              <a:t>视频</a:t>
            </a:r>
            <a:r>
              <a:rPr lang="en-US" altLang="zh-CN" dirty="0" smtClean="0"/>
              <a:t>+</a:t>
            </a:r>
            <a:r>
              <a:rPr lang="zh-CN" altLang="en-US" dirty="0" smtClean="0"/>
              <a:t>资料</a:t>
            </a:r>
            <a:r>
              <a:rPr lang="en-US" altLang="zh-CN" dirty="0" smtClean="0"/>
              <a:t>+</a:t>
            </a:r>
            <a:r>
              <a:rPr lang="zh-CN" altLang="en-US" dirty="0" smtClean="0"/>
              <a:t>报名请加叮当老师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524" y="4365175"/>
            <a:ext cx="5964996" cy="6335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724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5291" dirty="0"/>
              <a:t>我们能为您带来什么样的服务</a:t>
            </a:r>
            <a:endParaRPr lang="en-US" sz="5291" dirty="0"/>
          </a:p>
        </p:txBody>
      </p:sp>
      <p:sp>
        <p:nvSpPr>
          <p:cNvPr id="2" name="圆角矩形 1"/>
          <p:cNvSpPr/>
          <p:nvPr/>
        </p:nvSpPr>
        <p:spPr>
          <a:xfrm>
            <a:off x="2119694" y="2527283"/>
            <a:ext cx="18452255" cy="7824280"/>
          </a:xfrm>
          <a:prstGeom prst="roundRect">
            <a:avLst>
              <a:gd name="adj" fmla="val 6356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4" name="同侧圆角矩形 3"/>
          <p:cNvSpPr/>
          <p:nvPr/>
        </p:nvSpPr>
        <p:spPr>
          <a:xfrm>
            <a:off x="2119695" y="2527282"/>
            <a:ext cx="18435956" cy="1581157"/>
          </a:xfrm>
          <a:prstGeom prst="round2SameRect">
            <a:avLst>
              <a:gd name="adj1" fmla="val 34475"/>
              <a:gd name="adj2" fmla="val 0"/>
            </a:avLst>
          </a:prstGeom>
          <a:ln>
            <a:noFill/>
          </a:ln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  <p:sp>
        <p:nvSpPr>
          <p:cNvPr id="10" name="标题 2"/>
          <p:cNvSpPr txBox="1">
            <a:spLocks/>
          </p:cNvSpPr>
          <p:nvPr/>
        </p:nvSpPr>
        <p:spPr>
          <a:xfrm>
            <a:off x="8056298" y="2767434"/>
            <a:ext cx="10799208" cy="1100849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r>
              <a:rPr lang="en-US" altLang="zh-CN" sz="5291" dirty="0">
                <a:solidFill>
                  <a:schemeClr val="bg1"/>
                </a:solidFill>
              </a:rPr>
              <a:t>VIP</a:t>
            </a:r>
            <a:r>
              <a:rPr lang="zh-CN" altLang="en-US" sz="5291" dirty="0">
                <a:solidFill>
                  <a:schemeClr val="bg1"/>
                </a:solidFill>
              </a:rPr>
              <a:t>课程服务体系</a:t>
            </a:r>
            <a:endParaRPr lang="en-US" sz="5291" dirty="0">
              <a:solidFill>
                <a:schemeClr val="bg1"/>
              </a:solidFill>
            </a:endParaRPr>
          </a:p>
        </p:txBody>
      </p:sp>
      <p:sp>
        <p:nvSpPr>
          <p:cNvPr id="11" name="标题 2"/>
          <p:cNvSpPr txBox="1">
            <a:spLocks/>
          </p:cNvSpPr>
          <p:nvPr/>
        </p:nvSpPr>
        <p:spPr>
          <a:xfrm>
            <a:off x="2524967" y="4348587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6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位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多年经验老师直播教学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每周一  周四  周六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 20:30-22:30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直播分享干货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7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*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24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小时终生答疑服务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终生学习新技术权限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sz="2646" dirty="0">
                <a:solidFill>
                  <a:schemeClr val="bg2">
                    <a:lumMod val="25000"/>
                  </a:schemeClr>
                </a:solidFill>
              </a:rPr>
              <a:t>10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个月完整直播学习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一线企业内推计划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线上教育唯一一家承诺 毕业未满三年 未涨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5K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全面退费服务</a:t>
            </a:r>
            <a:endParaRPr lang="en-US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2" name="标题 2"/>
          <p:cNvSpPr txBox="1">
            <a:spLocks/>
          </p:cNvSpPr>
          <p:nvPr/>
        </p:nvSpPr>
        <p:spPr>
          <a:xfrm>
            <a:off x="12950310" y="4344226"/>
            <a:ext cx="10799208" cy="5742167"/>
          </a:xfrm>
          <a:prstGeom prst="rect">
            <a:avLst/>
          </a:prstGeom>
        </p:spPr>
        <p:txBody>
          <a:bodyPr vert="horz" lIns="172786" tIns="86394" rIns="172786" bIns="86394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j-cs"/>
              </a:defRPr>
            </a:lvl1pPr>
          </a:lstStyle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提供视频，源码，</a:t>
            </a:r>
            <a:r>
              <a:rPr lang="en-US" altLang="zh-CN" sz="2646" dirty="0" err="1">
                <a:solidFill>
                  <a:schemeClr val="bg2">
                    <a:lumMod val="25000"/>
                  </a:schemeClr>
                </a:solidFill>
              </a:rPr>
              <a:t>ppt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，以及笔记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专题结束有对应考试，考核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学习计划制定，制定你专属的学习计划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职业规划，打造你自己的生涯梦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面试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1V1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辅导服务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  <a:p>
            <a:pPr marL="647997" indent="-647997">
              <a:buFont typeface="+mj-lt"/>
              <a:buAutoNum type="arabicPeriod"/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学习方式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</a:rPr>
              <a:t>轮询直播</a:t>
            </a:r>
            <a:endParaRPr lang="en-US" altLang="zh-CN" sz="2646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 flipH="1">
            <a:off x="11589045" y="4108439"/>
            <a:ext cx="13606" cy="62431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1"/>
          </a:p>
        </p:txBody>
      </p:sp>
    </p:spTree>
    <p:extLst>
      <p:ext uri="{BB962C8B-B14F-4D97-AF65-F5344CB8AC3E}">
        <p14:creationId xmlns:p14="http://schemas.microsoft.com/office/powerpoint/2010/main" val="37067550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FLYING IMPRESSION FID FEIZHAO    qq:1964271550"/>
          <p:cNvSpPr/>
          <p:nvPr/>
        </p:nvSpPr>
        <p:spPr bwMode="auto">
          <a:xfrm flipV="1">
            <a:off x="615" y="10531885"/>
            <a:ext cx="2369640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 flipV="1">
            <a:off x="615" y="7900901"/>
            <a:ext cx="2369640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3" name="FLYING IMPRESSION FID FEIZHAO    qq:1964271550"/>
          <p:cNvSpPr/>
          <p:nvPr/>
        </p:nvSpPr>
        <p:spPr bwMode="auto">
          <a:xfrm flipV="1">
            <a:off x="615" y="5266285"/>
            <a:ext cx="2369640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4" name="FLYING IMPRESSION FID FEIZHAO    qq:1964271550"/>
          <p:cNvSpPr/>
          <p:nvPr/>
        </p:nvSpPr>
        <p:spPr bwMode="auto">
          <a:xfrm flipV="1">
            <a:off x="615" y="2631673"/>
            <a:ext cx="2369640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5" name="FLYING IMPRESSION FID FEIZHAO    qq:1964271550"/>
          <p:cNvSpPr/>
          <p:nvPr/>
        </p:nvSpPr>
        <p:spPr bwMode="auto">
          <a:xfrm flipV="1">
            <a:off x="615" y="696"/>
            <a:ext cx="2369640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6" name="FLYING IMPRESSION FID FEIZHAO    qq:1964271550"/>
          <p:cNvSpPr/>
          <p:nvPr/>
        </p:nvSpPr>
        <p:spPr bwMode="auto">
          <a:xfrm flipV="1">
            <a:off x="22347627" y="10531885"/>
            <a:ext cx="691146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22347627" y="7900901"/>
            <a:ext cx="691146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22347627" y="5266285"/>
            <a:ext cx="691146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22347627" y="2631673"/>
            <a:ext cx="691146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22347627" y="696"/>
            <a:ext cx="691146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pPr defTabSz="1727993">
              <a:defRPr/>
            </a:pPr>
            <a:endParaRPr lang="zh-CN" altLang="en-US" sz="3401">
              <a:solidFill>
                <a:prstClr val="black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4" name="FLYING IMPRESSION FID FEIZHAO    qq:1964271550"/>
          <p:cNvSpPr txBox="1"/>
          <p:nvPr/>
        </p:nvSpPr>
        <p:spPr>
          <a:xfrm>
            <a:off x="2370785" y="1107"/>
            <a:ext cx="7167347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课程配套服务</a:t>
            </a:r>
          </a:p>
        </p:txBody>
      </p:sp>
      <p:sp>
        <p:nvSpPr>
          <p:cNvPr id="157" name="ïśľîḍè"/>
          <p:cNvSpPr txBox="1"/>
          <p:nvPr/>
        </p:nvSpPr>
        <p:spPr>
          <a:xfrm>
            <a:off x="3972299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8" name="íṥlîḍe"/>
          <p:cNvSpPr txBox="1"/>
          <p:nvPr/>
        </p:nvSpPr>
        <p:spPr>
          <a:xfrm>
            <a:off x="3972299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答疑服务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3972299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专门的答疑老师替学员解答问题</a:t>
            </a:r>
          </a:p>
        </p:txBody>
      </p:sp>
      <p:sp>
        <p:nvSpPr>
          <p:cNvPr id="6" name="ïśľîḍè"/>
          <p:cNvSpPr txBox="1"/>
          <p:nvPr/>
        </p:nvSpPr>
        <p:spPr>
          <a:xfrm>
            <a:off x="8275154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7" name="íṥlîḍe"/>
          <p:cNvSpPr txBox="1"/>
          <p:nvPr/>
        </p:nvSpPr>
        <p:spPr>
          <a:xfrm>
            <a:off x="8275154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学习计划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275154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1V1</a:t>
            </a:r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为你定制专属的学习计划</a:t>
            </a:r>
          </a:p>
        </p:txBody>
      </p:sp>
      <p:sp>
        <p:nvSpPr>
          <p:cNvPr id="9" name="ïśľîḍè"/>
          <p:cNvSpPr txBox="1"/>
          <p:nvPr/>
        </p:nvSpPr>
        <p:spPr>
          <a:xfrm>
            <a:off x="12444819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íṥlîḍe"/>
          <p:cNvSpPr txBox="1"/>
          <p:nvPr/>
        </p:nvSpPr>
        <p:spPr>
          <a:xfrm>
            <a:off x="12444819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考核与作业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2444820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考核与作业意义在于理论与实践并行</a:t>
            </a:r>
            <a:endParaRPr lang="en-US" altLang="zh-CN" sz="264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ïśľîḍè"/>
          <p:cNvSpPr txBox="1"/>
          <p:nvPr/>
        </p:nvSpPr>
        <p:spPr>
          <a:xfrm>
            <a:off x="17080048" y="329443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íṥlîḍe"/>
          <p:cNvSpPr txBox="1"/>
          <p:nvPr/>
        </p:nvSpPr>
        <p:spPr>
          <a:xfrm>
            <a:off x="17080048" y="2350108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专属班级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7080048" y="3378424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专属班级打开你的人际交流圈</a:t>
            </a:r>
          </a:p>
        </p:txBody>
      </p:sp>
      <p:sp>
        <p:nvSpPr>
          <p:cNvPr id="16" name="ïśľîḍè"/>
          <p:cNvSpPr txBox="1"/>
          <p:nvPr/>
        </p:nvSpPr>
        <p:spPr>
          <a:xfrm>
            <a:off x="3972299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7" name="íṥlîḍe"/>
          <p:cNvSpPr txBox="1"/>
          <p:nvPr/>
        </p:nvSpPr>
        <p:spPr>
          <a:xfrm>
            <a:off x="3972299" y="5613845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新技术分享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972299" y="6579770"/>
            <a:ext cx="3323734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时刻关注国际市场新技术的动态，分享给学员</a:t>
            </a:r>
            <a:endParaRPr lang="en-US" altLang="zh-CN" sz="2646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ïśľîḍè"/>
          <p:cNvSpPr txBox="1"/>
          <p:nvPr/>
        </p:nvSpPr>
        <p:spPr>
          <a:xfrm>
            <a:off x="8275154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0" name="íṥlîḍe"/>
          <p:cNvSpPr txBox="1"/>
          <p:nvPr/>
        </p:nvSpPr>
        <p:spPr>
          <a:xfrm>
            <a:off x="8275154" y="5635445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就业指导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8275154" y="6564170"/>
            <a:ext cx="3323734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简历指导和面试指导并行，让你的岗位不侮辱你的能力</a:t>
            </a:r>
          </a:p>
        </p:txBody>
      </p:sp>
      <p:sp>
        <p:nvSpPr>
          <p:cNvPr id="22" name="ïśľîḍè"/>
          <p:cNvSpPr txBox="1"/>
          <p:nvPr/>
        </p:nvSpPr>
        <p:spPr>
          <a:xfrm>
            <a:off x="12444819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3" name="íṥlîḍe"/>
          <p:cNvSpPr txBox="1"/>
          <p:nvPr/>
        </p:nvSpPr>
        <p:spPr>
          <a:xfrm>
            <a:off x="12444819" y="5613845"/>
            <a:ext cx="3395728" cy="944324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企业内推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12444820" y="6642163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众多一线企业的内推岗位等你拿</a:t>
            </a:r>
          </a:p>
        </p:txBody>
      </p:sp>
      <p:sp>
        <p:nvSpPr>
          <p:cNvPr id="25" name="ïśľîḍè"/>
          <p:cNvSpPr txBox="1"/>
          <p:nvPr/>
        </p:nvSpPr>
        <p:spPr>
          <a:xfrm>
            <a:off x="17080048" y="6558171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6" name="íṥlîḍe"/>
          <p:cNvSpPr txBox="1"/>
          <p:nvPr/>
        </p:nvSpPr>
        <p:spPr>
          <a:xfrm>
            <a:off x="17080048" y="5613845"/>
            <a:ext cx="3395728" cy="944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升级更新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17080048" y="6642164"/>
            <a:ext cx="3323734" cy="4994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</a:rPr>
              <a:t>最新技术一直免费学</a:t>
            </a:r>
          </a:p>
        </p:txBody>
      </p:sp>
      <p:sp>
        <p:nvSpPr>
          <p:cNvPr id="28" name="ïśľîḍè"/>
          <p:cNvSpPr txBox="1"/>
          <p:nvPr/>
        </p:nvSpPr>
        <p:spPr>
          <a:xfrm>
            <a:off x="3972299" y="977391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29" name="íṥlîḍe"/>
          <p:cNvSpPr txBox="1"/>
          <p:nvPr/>
        </p:nvSpPr>
        <p:spPr>
          <a:xfrm>
            <a:off x="3972299" y="8829588"/>
            <a:ext cx="3395728" cy="944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钱程无忧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3972299" y="9857907"/>
            <a:ext cx="3323734" cy="906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646" dirty="0" err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Toppro</a:t>
            </a:r>
            <a:r>
              <a:rPr lang="zh-CN" altLang="en-US" sz="2646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优先权，告别死工资</a:t>
            </a:r>
          </a:p>
        </p:txBody>
      </p:sp>
      <p:sp>
        <p:nvSpPr>
          <p:cNvPr id="31" name="ïśľîḍè"/>
          <p:cNvSpPr txBox="1"/>
          <p:nvPr/>
        </p:nvSpPr>
        <p:spPr>
          <a:xfrm>
            <a:off x="8275154" y="9773912"/>
            <a:ext cx="3395728" cy="1369090"/>
          </a:xfrm>
          <a:prstGeom prst="rect">
            <a:avLst/>
          </a:prstGeom>
          <a:solidFill>
            <a:schemeClr val="bg1"/>
          </a:solidFill>
          <a:effectLst>
            <a:outerShdw blurRad="50800" dist="38100" dir="5400000" algn="t" rotWithShape="0">
              <a:prstClr val="black">
                <a:alpha val="9000"/>
              </a:prstClr>
            </a:outerShdw>
          </a:effectLst>
        </p:spPr>
        <p:txBody>
          <a:bodyPr wrap="square" lIns="172786" tIns="86394" rIns="172786" bIns="86394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pPr algn="ctr"/>
            <a:endParaRPr lang="en-US" altLang="zh-CN" sz="4535" dirty="0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2" name="íṥlîḍe"/>
          <p:cNvSpPr txBox="1"/>
          <p:nvPr/>
        </p:nvSpPr>
        <p:spPr>
          <a:xfrm>
            <a:off x="8275154" y="8829588"/>
            <a:ext cx="3395728" cy="94432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txBody>
          <a:bodyPr spcFirstLastPara="1" wrap="square" lIns="172786" tIns="86394" rIns="172786" bIns="86394" anchor="ctr" anchorCtr="0">
            <a:normAutofit/>
          </a:bodyPr>
          <a:lstStyle>
            <a:defPPr>
              <a:defRPr lang="zh-CN"/>
            </a:defPPr>
            <a:lvl1pPr algn="ctr">
              <a:spcBef>
                <a:spcPct val="0"/>
              </a:spcBef>
              <a:defRPr sz="1600">
                <a:solidFill>
                  <a:schemeClr val="bg1"/>
                </a:solidFill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</a:defRPr>
            </a:lvl9pPr>
          </a:lstStyle>
          <a:p>
            <a:r>
              <a:rPr lang="en-US" sz="3307">
                <a:latin typeface="黑体" panose="02010609060101010101" charset="-122"/>
                <a:ea typeface="黑体" panose="02010609060101010101" charset="-122"/>
              </a:rPr>
              <a:t>01.</a:t>
            </a:r>
            <a:r>
              <a:rPr lang="zh-CN" altLang="en-US" sz="3307">
                <a:latin typeface="黑体" panose="02010609060101010101" charset="-122"/>
                <a:ea typeface="黑体" panose="02010609060101010101" charset="-122"/>
              </a:rPr>
              <a:t>涨薪无忧</a:t>
            </a:r>
            <a:endParaRPr lang="zh-CN" altLang="en-US" sz="3307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8275154" y="9795512"/>
            <a:ext cx="3323734" cy="1313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毕业不满三年的学员学完课程不涨</a:t>
            </a:r>
            <a:r>
              <a:rPr lang="en-US" altLang="zh-CN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5K</a:t>
            </a:r>
            <a:r>
              <a:rPr lang="zh-CN" altLang="en-US" sz="2646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，全额退款</a:t>
            </a:r>
          </a:p>
        </p:txBody>
      </p:sp>
    </p:spTree>
    <p:extLst>
      <p:ext uri="{BB962C8B-B14F-4D97-AF65-F5344CB8AC3E}">
        <p14:creationId xmlns:p14="http://schemas.microsoft.com/office/powerpoint/2010/main" val="77220528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FLYING IMPRESSION FID FEIZHAO    qq:1964271550"/>
          <p:cNvSpPr txBox="1"/>
          <p:nvPr/>
        </p:nvSpPr>
        <p:spPr>
          <a:xfrm>
            <a:off x="14792408" y="3372767"/>
            <a:ext cx="20758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>
                <a:solidFill>
                  <a:srgbClr val="33C3AB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42" name="FLYING IMPRESSION FID FEIZHAO    qq:1964271550"/>
          <p:cNvSpPr txBox="1"/>
          <p:nvPr/>
        </p:nvSpPr>
        <p:spPr>
          <a:xfrm>
            <a:off x="14792408" y="4037063"/>
            <a:ext cx="5274635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不再仅限于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死工资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”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，技术价值最大化。</a:t>
            </a:r>
          </a:p>
        </p:txBody>
      </p:sp>
      <p:sp>
        <p:nvSpPr>
          <p:cNvPr id="43" name="FLYING IMPRESSION FID FEIZHAO    qq:1964271550"/>
          <p:cNvSpPr txBox="1"/>
          <p:nvPr/>
        </p:nvSpPr>
        <p:spPr>
          <a:xfrm>
            <a:off x="14792408" y="8174582"/>
            <a:ext cx="20758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4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340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44" name="FLYING IMPRESSION FID FEIZHAO    qq:1964271550"/>
          <p:cNvSpPr txBox="1"/>
          <p:nvPr/>
        </p:nvSpPr>
        <p:spPr>
          <a:xfrm>
            <a:off x="14792408" y="8872476"/>
            <a:ext cx="5274635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1-3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年工作经验的人学习完本课程未涨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，全额退费。</a:t>
            </a:r>
          </a:p>
        </p:txBody>
      </p:sp>
      <p:sp>
        <p:nvSpPr>
          <p:cNvPr id="45" name="FLYING IMPRESSION FID FEIZHAO    qq:1964271550"/>
          <p:cNvSpPr txBox="1"/>
          <p:nvPr/>
        </p:nvSpPr>
        <p:spPr>
          <a:xfrm>
            <a:off x="4919025" y="3372425"/>
            <a:ext cx="3378929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40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46" name="FLYING IMPRESSION FID FEIZHAO    qq:1964271550"/>
          <p:cNvSpPr txBox="1"/>
          <p:nvPr/>
        </p:nvSpPr>
        <p:spPr>
          <a:xfrm>
            <a:off x="2972343" y="4070661"/>
            <a:ext cx="5325676" cy="11509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凡是基于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平台的应用开发都不再有技术壁垒。</a:t>
            </a:r>
          </a:p>
        </p:txBody>
      </p:sp>
      <p:sp>
        <p:nvSpPr>
          <p:cNvPr id="47" name="FLYING IMPRESSION FID FEIZHAO    qq:1964271550"/>
          <p:cNvSpPr txBox="1"/>
          <p:nvPr/>
        </p:nvSpPr>
        <p:spPr>
          <a:xfrm>
            <a:off x="6222202" y="8174582"/>
            <a:ext cx="2075816" cy="6155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zh-CN" altLang="en-US" sz="3400" dirty="0">
                <a:solidFill>
                  <a:srgbClr val="FCB03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48" name="FLYING IMPRESSION FID FEIZHAO    qq:1964271550"/>
          <p:cNvSpPr txBox="1"/>
          <p:nvPr/>
        </p:nvSpPr>
        <p:spPr>
          <a:xfrm>
            <a:off x="2972343" y="8872478"/>
            <a:ext cx="5325676" cy="168026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不管是公司还是</a:t>
            </a:r>
            <a:r>
              <a:rPr lang="en-US" altLang="zh-CN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  <a:r>
              <a:rPr lang="zh-CN" altLang="en-US" sz="2646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都有机会，能力接触到更高端的圈子，增加新的机遇。</a:t>
            </a:r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rot="2700000">
            <a:off x="8528076" y="4297306"/>
            <a:ext cx="3449723" cy="2762778"/>
          </a:xfrm>
          <a:prstGeom prst="roundRect">
            <a:avLst/>
          </a:prstGeom>
          <a:solidFill>
            <a:srgbClr val="EB5F56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2" name="FLYING IMPRESSION FID FEIZHAO    qq:1964271550"/>
          <p:cNvSpPr/>
          <p:nvPr/>
        </p:nvSpPr>
        <p:spPr bwMode="auto">
          <a:xfrm rot="2700000">
            <a:off x="11444941" y="3952769"/>
            <a:ext cx="2759779" cy="3449723"/>
          </a:xfrm>
          <a:prstGeom prst="roundRect">
            <a:avLst/>
          </a:prstGeom>
          <a:solidFill>
            <a:srgbClr val="33C3AB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3" name="FLYING IMPRESSION FID FEIZHAO    qq:1964271550"/>
          <p:cNvSpPr/>
          <p:nvPr/>
        </p:nvSpPr>
        <p:spPr bwMode="auto">
          <a:xfrm rot="2700000">
            <a:off x="11098909" y="6868138"/>
            <a:ext cx="3449723" cy="2762778"/>
          </a:xfrm>
          <a:prstGeom prst="roundRect">
            <a:avLst/>
          </a:prstGeom>
          <a:solidFill>
            <a:srgbClr val="364555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4" name="FLYING IMPRESSION FID FEIZHAO    qq:1964271550"/>
          <p:cNvSpPr/>
          <p:nvPr/>
        </p:nvSpPr>
        <p:spPr bwMode="auto">
          <a:xfrm rot="2700000">
            <a:off x="8827194" y="6570516"/>
            <a:ext cx="2759779" cy="3449723"/>
          </a:xfrm>
          <a:prstGeom prst="roundRect">
            <a:avLst/>
          </a:prstGeom>
          <a:solidFill>
            <a:srgbClr val="FCB030"/>
          </a:solidFill>
          <a:ln>
            <a:noFill/>
          </a:ln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schemeClr val="bg1"/>
              </a:solidFill>
            </a:endParaRPr>
          </a:p>
        </p:txBody>
      </p:sp>
      <p:sp>
        <p:nvSpPr>
          <p:cNvPr id="58" name="FLYING IMPRESSION FID FEIZHAO    qq:1964271550"/>
          <p:cNvSpPr txBox="1"/>
          <p:nvPr/>
        </p:nvSpPr>
        <p:spPr>
          <a:xfrm>
            <a:off x="11951522" y="5059859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Toppro</a:t>
            </a:r>
          </a:p>
        </p:txBody>
      </p:sp>
      <p:sp>
        <p:nvSpPr>
          <p:cNvPr id="60" name="FLYING IMPRESSION FID FEIZHAO    qq:1964271550"/>
          <p:cNvSpPr/>
          <p:nvPr/>
        </p:nvSpPr>
        <p:spPr>
          <a:xfrm>
            <a:off x="9059917" y="6271826"/>
            <a:ext cx="2593169" cy="1472125"/>
          </a:xfrm>
          <a:custGeom>
            <a:avLst/>
            <a:gdLst>
              <a:gd name="connsiteX0" fmla="*/ 0 w 1624676"/>
              <a:gd name="connsiteY0" fmla="*/ 0 h 711399"/>
              <a:gd name="connsiteX1" fmla="*/ 1624676 w 1624676"/>
              <a:gd name="connsiteY1" fmla="*/ 0 h 711399"/>
              <a:gd name="connsiteX2" fmla="*/ 984649 w 1624676"/>
              <a:gd name="connsiteY2" fmla="*/ 640026 h 711399"/>
              <a:gd name="connsiteX3" fmla="*/ 640025 w 1624676"/>
              <a:gd name="connsiteY3" fmla="*/ 640026 h 711399"/>
              <a:gd name="connsiteX4" fmla="*/ 0 w 1624676"/>
              <a:gd name="connsiteY4" fmla="*/ 0 h 711399"/>
              <a:gd name="connsiteX0-1" fmla="*/ 0 w 1624676"/>
              <a:gd name="connsiteY0-2" fmla="*/ 67663 h 779062"/>
              <a:gd name="connsiteX1-3" fmla="*/ 778439 w 1624676"/>
              <a:gd name="connsiteY1-4" fmla="*/ 0 h 779062"/>
              <a:gd name="connsiteX2-5" fmla="*/ 1624676 w 1624676"/>
              <a:gd name="connsiteY2-6" fmla="*/ 67663 h 779062"/>
              <a:gd name="connsiteX3-7" fmla="*/ 984649 w 1624676"/>
              <a:gd name="connsiteY3-8" fmla="*/ 707689 h 779062"/>
              <a:gd name="connsiteX4-9" fmla="*/ 640025 w 1624676"/>
              <a:gd name="connsiteY4-10" fmla="*/ 707689 h 779062"/>
              <a:gd name="connsiteX5" fmla="*/ 0 w 1624676"/>
              <a:gd name="connsiteY5" fmla="*/ 67663 h 779062"/>
              <a:gd name="connsiteX0-11" fmla="*/ 0 w 1624676"/>
              <a:gd name="connsiteY0-12" fmla="*/ 67663 h 779062"/>
              <a:gd name="connsiteX1-13" fmla="*/ 778439 w 1624676"/>
              <a:gd name="connsiteY1-14" fmla="*/ 0 h 779062"/>
              <a:gd name="connsiteX2-15" fmla="*/ 1624676 w 1624676"/>
              <a:gd name="connsiteY2-16" fmla="*/ 67663 h 779062"/>
              <a:gd name="connsiteX3-17" fmla="*/ 1372328 w 1624676"/>
              <a:gd name="connsiteY3-18" fmla="*/ 311085 h 779062"/>
              <a:gd name="connsiteX4-19" fmla="*/ 984649 w 1624676"/>
              <a:gd name="connsiteY4-20" fmla="*/ 707689 h 779062"/>
              <a:gd name="connsiteX5-21" fmla="*/ 640025 w 1624676"/>
              <a:gd name="connsiteY5-22" fmla="*/ 707689 h 779062"/>
              <a:gd name="connsiteX6" fmla="*/ 0 w 1624676"/>
              <a:gd name="connsiteY6" fmla="*/ 67663 h 779062"/>
              <a:gd name="connsiteX0-23" fmla="*/ 0 w 1624676"/>
              <a:gd name="connsiteY0-24" fmla="*/ 67663 h 779062"/>
              <a:gd name="connsiteX1-25" fmla="*/ 778439 w 1624676"/>
              <a:gd name="connsiteY1-26" fmla="*/ 0 h 779062"/>
              <a:gd name="connsiteX2-27" fmla="*/ 1624676 w 1624676"/>
              <a:gd name="connsiteY2-28" fmla="*/ 67663 h 779062"/>
              <a:gd name="connsiteX3-29" fmla="*/ 1372328 w 1624676"/>
              <a:gd name="connsiteY3-30" fmla="*/ 311085 h 779062"/>
              <a:gd name="connsiteX4-31" fmla="*/ 984649 w 1624676"/>
              <a:gd name="connsiteY4-32" fmla="*/ 707689 h 779062"/>
              <a:gd name="connsiteX5-33" fmla="*/ 640025 w 1624676"/>
              <a:gd name="connsiteY5-34" fmla="*/ 707689 h 779062"/>
              <a:gd name="connsiteX6-35" fmla="*/ 0 w 1624676"/>
              <a:gd name="connsiteY6-36" fmla="*/ 67663 h 779062"/>
              <a:gd name="connsiteX0-37" fmla="*/ 0 w 1372328"/>
              <a:gd name="connsiteY0-38" fmla="*/ 67663 h 779062"/>
              <a:gd name="connsiteX1-39" fmla="*/ 778439 w 1372328"/>
              <a:gd name="connsiteY1-40" fmla="*/ 0 h 779062"/>
              <a:gd name="connsiteX2-41" fmla="*/ 1115629 w 1372328"/>
              <a:gd name="connsiteY2-42" fmla="*/ 114797 h 779062"/>
              <a:gd name="connsiteX3-43" fmla="*/ 1372328 w 1372328"/>
              <a:gd name="connsiteY3-44" fmla="*/ 311085 h 779062"/>
              <a:gd name="connsiteX4-45" fmla="*/ 984649 w 1372328"/>
              <a:gd name="connsiteY4-46" fmla="*/ 707689 h 779062"/>
              <a:gd name="connsiteX5-47" fmla="*/ 640025 w 1372328"/>
              <a:gd name="connsiteY5-48" fmla="*/ 707689 h 779062"/>
              <a:gd name="connsiteX6-49" fmla="*/ 0 w 1372328"/>
              <a:gd name="connsiteY6-50" fmla="*/ 67663 h 779062"/>
            </a:gdLst>
            <a:ahLst/>
            <a:cxnLst>
              <a:cxn ang="0">
                <a:pos x="connsiteX0-1" y="connsiteY0-2"/>
              </a:cxn>
              <a:cxn ang="0">
                <a:pos x="connsiteX1-3" y="connsiteY1-4"/>
              </a:cxn>
              <a:cxn ang="0">
                <a:pos x="connsiteX2-5" y="connsiteY2-6"/>
              </a:cxn>
              <a:cxn ang="0">
                <a:pos x="connsiteX3-7" y="connsiteY3-8"/>
              </a:cxn>
              <a:cxn ang="0">
                <a:pos x="connsiteX4-9" y="connsiteY4-10"/>
              </a:cxn>
              <a:cxn ang="0">
                <a:pos x="connsiteX5-21" y="connsiteY5-22"/>
              </a:cxn>
              <a:cxn ang="0">
                <a:pos x="connsiteX6-35" y="connsiteY6-36"/>
              </a:cxn>
            </a:cxnLst>
            <a:rect l="l" t="t" r="r" b="b"/>
            <a:pathLst>
              <a:path w="1372328" h="779062">
                <a:moveTo>
                  <a:pt x="0" y="67663"/>
                </a:moveTo>
                <a:cubicBezTo>
                  <a:pt x="272049" y="67105"/>
                  <a:pt x="506390" y="558"/>
                  <a:pt x="778439" y="0"/>
                </a:cubicBezTo>
                <a:lnTo>
                  <a:pt x="1115629" y="114797"/>
                </a:lnTo>
                <a:cubicBezTo>
                  <a:pt x="1031513" y="195938"/>
                  <a:pt x="1098226" y="220517"/>
                  <a:pt x="1372328" y="311085"/>
                </a:cubicBezTo>
                <a:lnTo>
                  <a:pt x="984649" y="707689"/>
                </a:lnTo>
                <a:cubicBezTo>
                  <a:pt x="889484" y="802854"/>
                  <a:pt x="735191" y="802854"/>
                  <a:pt x="640025" y="707689"/>
                </a:cubicBezTo>
                <a:lnTo>
                  <a:pt x="0" y="67663"/>
                </a:lnTo>
                <a:close/>
              </a:path>
            </a:pathLst>
          </a:custGeom>
          <a:solidFill>
            <a:srgbClr val="EB5F5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400"/>
          </a:p>
        </p:txBody>
      </p:sp>
      <p:sp>
        <p:nvSpPr>
          <p:cNvPr id="33" name="FLYING IMPRESSION FID FEIZHAO    qq:1964271550"/>
          <p:cNvSpPr/>
          <p:nvPr/>
        </p:nvSpPr>
        <p:spPr bwMode="auto">
          <a:xfrm>
            <a:off x="22682104" y="697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>
            <a:off x="22682104" y="2631681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>
            <a:off x="22682104" y="5266295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9" name="FLYING IMPRESSION FID FEIZHAO    qq:1964271550"/>
          <p:cNvSpPr/>
          <p:nvPr/>
        </p:nvSpPr>
        <p:spPr bwMode="auto">
          <a:xfrm>
            <a:off x="22682104" y="7900907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1" name="FLYING IMPRESSION FID FEIZHAO    qq:1964271550"/>
          <p:cNvSpPr/>
          <p:nvPr/>
        </p:nvSpPr>
        <p:spPr bwMode="auto">
          <a:xfrm>
            <a:off x="22682104" y="10535520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2" name="FLYING IMPRESSION FID FEIZHAO    qq:1964271550"/>
          <p:cNvSpPr/>
          <p:nvPr/>
        </p:nvSpPr>
        <p:spPr bwMode="auto">
          <a:xfrm flipV="1">
            <a:off x="618" y="10531891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3" name="FLYING IMPRESSION FID FEIZHAO    qq:1964271550"/>
          <p:cNvSpPr/>
          <p:nvPr/>
        </p:nvSpPr>
        <p:spPr bwMode="auto">
          <a:xfrm flipV="1">
            <a:off x="618" y="7900905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4" name="FLYING IMPRESSION FID FEIZHAO    qq:1964271550"/>
          <p:cNvSpPr/>
          <p:nvPr/>
        </p:nvSpPr>
        <p:spPr bwMode="auto">
          <a:xfrm flipV="1">
            <a:off x="618" y="5266291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5" name="FLYING IMPRESSION FID FEIZHAO    qq:1964271550"/>
          <p:cNvSpPr/>
          <p:nvPr/>
        </p:nvSpPr>
        <p:spPr bwMode="auto">
          <a:xfrm flipV="1">
            <a:off x="618" y="2631679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66" name="FLYING IMPRESSION FID FEIZHAO    qq:1964271550"/>
          <p:cNvSpPr/>
          <p:nvPr/>
        </p:nvSpPr>
        <p:spPr bwMode="auto">
          <a:xfrm flipV="1">
            <a:off x="618" y="696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" name="FLYING IMPRESSION FID FEIZHAO    qq:1964271550"/>
          <p:cNvSpPr txBox="1"/>
          <p:nvPr/>
        </p:nvSpPr>
        <p:spPr>
          <a:xfrm>
            <a:off x="12295892" y="8054821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服务</a:t>
            </a:r>
          </a:p>
        </p:txBody>
      </p:sp>
      <p:sp>
        <p:nvSpPr>
          <p:cNvPr id="5" name="FLYING IMPRESSION FID FEIZHAO    qq:1964271550"/>
          <p:cNvSpPr txBox="1"/>
          <p:nvPr/>
        </p:nvSpPr>
        <p:spPr>
          <a:xfrm>
            <a:off x="8854569" y="5044261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</a:t>
            </a:r>
          </a:p>
        </p:txBody>
      </p:sp>
      <p:sp>
        <p:nvSpPr>
          <p:cNvPr id="6" name="FLYING IMPRESSION FID FEIZHAO    qq:1964271550"/>
          <p:cNvSpPr txBox="1"/>
          <p:nvPr/>
        </p:nvSpPr>
        <p:spPr>
          <a:xfrm>
            <a:off x="9012957" y="8070418"/>
            <a:ext cx="2075816" cy="6739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779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人脉</a:t>
            </a:r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357343" y="1107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良性循环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502178" y="12186917"/>
            <a:ext cx="18177344" cy="4704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学完本高级课程未加薪</a:t>
            </a: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</p:spTree>
    <p:extLst>
      <p:ext uri="{BB962C8B-B14F-4D97-AF65-F5344CB8AC3E}">
        <p14:creationId xmlns:p14="http://schemas.microsoft.com/office/powerpoint/2010/main" val="31787356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52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1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3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0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1" presetID="2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3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2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 bldLvl="0" animBg="1"/>
      <p:bldP spid="52" grpId="0" bldLvl="0" animBg="1"/>
      <p:bldP spid="53" grpId="0" bldLvl="0" animBg="1"/>
      <p:bldP spid="54" grpId="0" bldLvl="0" animBg="1"/>
      <p:bldP spid="58" grpId="0"/>
      <p:bldP spid="60" grpId="0" bldLvl="0" animBg="1"/>
      <p:bldP spid="4" grpId="0"/>
      <p:bldP spid="5" grpId="0"/>
      <p:bldP spid="6" grpId="0"/>
      <p:bldP spid="7" grpId="0"/>
      <p:bldP spid="8" grpId="0" bldLvl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LYING IMPRESSION FID FEIZHAO    qq:1964271550"/>
          <p:cNvSpPr/>
          <p:nvPr/>
        </p:nvSpPr>
        <p:spPr>
          <a:xfrm>
            <a:off x="-2937661" y="-2483275"/>
            <a:ext cx="12086621" cy="15596218"/>
          </a:xfrm>
          <a:prstGeom prst="blockArc">
            <a:avLst>
              <a:gd name="adj1" fmla="val 18900000"/>
              <a:gd name="adj2" fmla="val 4088250"/>
              <a:gd name="adj3" fmla="val 0"/>
            </a:avLst>
          </a:prstGeom>
          <a:ln w="38100">
            <a:solidFill>
              <a:srgbClr val="364555"/>
            </a:solidFill>
          </a:ln>
        </p:spPr>
        <p:style>
          <a:lnRef idx="2">
            <a:scrgbClr r="0" g="0" b="0"/>
          </a:lnRef>
          <a:fillRef idx="0">
            <a:schemeClr val="accent3">
              <a:tint val="90000"/>
              <a:hueOff val="0"/>
              <a:satOff val="0"/>
              <a:lumOff val="0"/>
              <a:alphaOff val="0"/>
            </a:schemeClr>
          </a:fillRef>
          <a:effectRef idx="0">
            <a:schemeClr val="accent3">
              <a:tint val="9000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</p:sp>
      <p:grpSp>
        <p:nvGrpSpPr>
          <p:cNvPr id="2" name="FLYING IMPRESSION FID FEIZHAO    qq:1964271550"/>
          <p:cNvGrpSpPr/>
          <p:nvPr/>
        </p:nvGrpSpPr>
        <p:grpSpPr>
          <a:xfrm>
            <a:off x="9048677" y="11478"/>
            <a:ext cx="10579151" cy="1929505"/>
            <a:chOff x="4527649" y="1472239"/>
            <a:chExt cx="5598583" cy="1021112"/>
          </a:xfrm>
        </p:grpSpPr>
        <p:sp>
          <p:nvSpPr>
            <p:cNvPr id="16" name="FLYING IMPRESSION FID FEIZHAO    qq:1964271550"/>
            <p:cNvSpPr/>
            <p:nvPr/>
          </p:nvSpPr>
          <p:spPr>
            <a:xfrm>
              <a:off x="5242970" y="1574334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4444"/>
                </a:gs>
                <a:gs pos="100000">
                  <a:srgbClr val="832B2B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7" name="FLYING IMPRESSION FID FEIZHAO    qq:1964271550"/>
            <p:cNvSpPr/>
            <p:nvPr/>
          </p:nvSpPr>
          <p:spPr>
            <a:xfrm>
              <a:off x="4527649" y="1472239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EB5F56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27" name="FLYING IMPRESSION FID FEIZHAO    qq:1964271550"/>
            <p:cNvSpPr txBox="1"/>
            <p:nvPr/>
          </p:nvSpPr>
          <p:spPr>
            <a:xfrm>
              <a:off x="4661187" y="1621782"/>
              <a:ext cx="754036" cy="72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EB5F5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</a:p>
          </p:txBody>
        </p:sp>
        <p:sp>
          <p:nvSpPr>
            <p:cNvPr id="28" name="FLYING IMPRESSION FID FEIZHAO    qq:1964271550"/>
            <p:cNvSpPr txBox="1"/>
            <p:nvPr/>
          </p:nvSpPr>
          <p:spPr>
            <a:xfrm>
              <a:off x="5722509" y="1598750"/>
              <a:ext cx="3792293" cy="64913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项目开发必备底层知识</a:t>
              </a:r>
              <a:endPara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</a:t>
              </a: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grpSp>
        <p:nvGrpSpPr>
          <p:cNvPr id="3" name="FLYING IMPRESSION FID FEIZHAO    qq:1964271550"/>
          <p:cNvGrpSpPr/>
          <p:nvPr/>
        </p:nvGrpSpPr>
        <p:grpSpPr>
          <a:xfrm>
            <a:off x="9941622" y="2577962"/>
            <a:ext cx="10579151" cy="1929505"/>
            <a:chOff x="4990678" y="3085716"/>
            <a:chExt cx="5598583" cy="1021112"/>
          </a:xfrm>
        </p:grpSpPr>
        <p:sp>
          <p:nvSpPr>
            <p:cNvPr id="18" name="FLYING IMPRESSION FID FEIZHAO    qq:1964271550"/>
            <p:cNvSpPr/>
            <p:nvPr/>
          </p:nvSpPr>
          <p:spPr>
            <a:xfrm>
              <a:off x="5705999" y="3187811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19" name="FLYING IMPRESSION FID FEIZHAO    qq:1964271550"/>
            <p:cNvSpPr/>
            <p:nvPr/>
          </p:nvSpPr>
          <p:spPr>
            <a:xfrm>
              <a:off x="4990678" y="3085716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0070C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1" name="FLYING IMPRESSION FID FEIZHAO    qq:1964271550"/>
            <p:cNvSpPr txBox="1"/>
            <p:nvPr/>
          </p:nvSpPr>
          <p:spPr>
            <a:xfrm>
              <a:off x="5124216" y="3235259"/>
              <a:ext cx="754036" cy="72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0070C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</a:p>
          </p:txBody>
        </p:sp>
      </p:grpSp>
      <p:grpSp>
        <p:nvGrpSpPr>
          <p:cNvPr id="4" name="FLYING IMPRESSION FID FEIZHAO    qq:1964271550"/>
          <p:cNvGrpSpPr/>
          <p:nvPr/>
        </p:nvGrpSpPr>
        <p:grpSpPr>
          <a:xfrm>
            <a:off x="9813015" y="5314834"/>
            <a:ext cx="10579151" cy="1929505"/>
            <a:chOff x="4527649" y="4699193"/>
            <a:chExt cx="5598583" cy="1021112"/>
          </a:xfrm>
        </p:grpSpPr>
        <p:sp>
          <p:nvSpPr>
            <p:cNvPr id="25" name="FLYING IMPRESSION FID FEIZHAO    qq:1964271550"/>
            <p:cNvSpPr/>
            <p:nvPr/>
          </p:nvSpPr>
          <p:spPr>
            <a:xfrm>
              <a:off x="5242970" y="4801288"/>
              <a:ext cx="4883262" cy="816889"/>
            </a:xfrm>
            <a:prstGeom prst="homePlate">
              <a:avLst/>
            </a:prstGeom>
            <a:gradFill>
              <a:gsLst>
                <a:gs pos="0">
                  <a:srgbClr val="FECF40"/>
                </a:gs>
                <a:gs pos="100000">
                  <a:srgbClr val="846C21"/>
                </a:gs>
              </a:gsLst>
              <a:lin scaled="0"/>
            </a:gradFill>
            <a:ln>
              <a:noFill/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26" name="FLYING IMPRESSION FID FEIZHAO    qq:1964271550"/>
            <p:cNvSpPr/>
            <p:nvPr/>
          </p:nvSpPr>
          <p:spPr>
            <a:xfrm>
              <a:off x="4527649" y="4699193"/>
              <a:ext cx="1021112" cy="1021112"/>
            </a:xfrm>
            <a:prstGeom prst="ellipse">
              <a:avLst/>
            </a:prstGeom>
            <a:solidFill>
              <a:srgbClr val="ECEFF1"/>
            </a:solidFill>
            <a:ln w="57150">
              <a:solidFill>
                <a:srgbClr val="FCB030"/>
              </a:solidFill>
            </a:ln>
          </p:spPr>
          <p:style>
            <a:lnRef idx="2">
              <a:scrgbClr r="0" g="0" b="0"/>
            </a:lnRef>
            <a:fillRef idx="1">
              <a:scrgbClr r="0" g="0" b="0"/>
            </a:fillRef>
            <a:effectRef idx="0">
              <a:schemeClr val="lt1">
                <a:hueOff val="0"/>
                <a:satOff val="0"/>
                <a:lumOff val="0"/>
                <a:alphaOff val="0"/>
              </a:schemeClr>
            </a:effectRef>
            <a:fontRef idx="minor">
              <a:schemeClr val="dk1">
                <a:hueOff val="0"/>
                <a:satOff val="0"/>
                <a:lumOff val="0"/>
                <a:alphaOff val="0"/>
              </a:schemeClr>
            </a:fontRef>
          </p:style>
        </p:sp>
        <p:sp>
          <p:nvSpPr>
            <p:cNvPr id="33" name="FLYING IMPRESSION FID FEIZHAO    qq:1964271550"/>
            <p:cNvSpPr txBox="1"/>
            <p:nvPr/>
          </p:nvSpPr>
          <p:spPr>
            <a:xfrm>
              <a:off x="4661912" y="4825011"/>
              <a:ext cx="754036" cy="7260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8315" b="1" dirty="0">
                  <a:solidFill>
                    <a:srgbClr val="FCB03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</a:p>
          </p:txBody>
        </p:sp>
      </p:grpSp>
      <p:sp>
        <p:nvSpPr>
          <p:cNvPr id="41" name="FLYING IMPRESSION FID FEIZHAO    qq:1964271550"/>
          <p:cNvSpPr txBox="1"/>
          <p:nvPr/>
        </p:nvSpPr>
        <p:spPr>
          <a:xfrm>
            <a:off x="979930" y="4857072"/>
            <a:ext cx="7579792" cy="1139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6805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zh-CN" sz="6805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r>
              <a:rPr lang="zh-CN" altLang="en-US" sz="6805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周期</a:t>
            </a:r>
          </a:p>
        </p:txBody>
      </p:sp>
      <p:sp>
        <p:nvSpPr>
          <p:cNvPr id="42" name="FLYING IMPRESSION FID FEIZHAO    qq:1964271550"/>
          <p:cNvSpPr/>
          <p:nvPr/>
        </p:nvSpPr>
        <p:spPr bwMode="auto">
          <a:xfrm>
            <a:off x="22682104" y="697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3" name="FLYING IMPRESSION FID FEIZHAO    qq:1964271550"/>
          <p:cNvSpPr/>
          <p:nvPr/>
        </p:nvSpPr>
        <p:spPr bwMode="auto">
          <a:xfrm>
            <a:off x="22682104" y="2631681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4" name="FLYING IMPRESSION FID FEIZHAO    qq:1964271550"/>
          <p:cNvSpPr/>
          <p:nvPr/>
        </p:nvSpPr>
        <p:spPr bwMode="auto">
          <a:xfrm>
            <a:off x="22682104" y="5266295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5" name="FLYING IMPRESSION FID FEIZHAO    qq:1964271550"/>
          <p:cNvSpPr/>
          <p:nvPr/>
        </p:nvSpPr>
        <p:spPr bwMode="auto">
          <a:xfrm>
            <a:off x="22682104" y="7900907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6" name="FLYING IMPRESSION FID FEIZHAO    qq:1964271550"/>
          <p:cNvSpPr/>
          <p:nvPr/>
        </p:nvSpPr>
        <p:spPr bwMode="auto">
          <a:xfrm>
            <a:off x="22682104" y="10535520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7" name="FLYING IMPRESSION FID FEIZHAO    qq:1964271550"/>
          <p:cNvSpPr/>
          <p:nvPr/>
        </p:nvSpPr>
        <p:spPr bwMode="auto">
          <a:xfrm flipV="1">
            <a:off x="618" y="10531891"/>
            <a:ext cx="356668" cy="242776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8" name="FLYING IMPRESSION FID FEIZHAO    qq:1964271550"/>
          <p:cNvSpPr/>
          <p:nvPr/>
        </p:nvSpPr>
        <p:spPr bwMode="auto">
          <a:xfrm flipV="1">
            <a:off x="618" y="7900905"/>
            <a:ext cx="356668" cy="242776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49" name="FLYING IMPRESSION FID FEIZHAO    qq:1964271550"/>
          <p:cNvSpPr/>
          <p:nvPr/>
        </p:nvSpPr>
        <p:spPr bwMode="auto">
          <a:xfrm flipV="1">
            <a:off x="618" y="5266291"/>
            <a:ext cx="356668" cy="242776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0" name="FLYING IMPRESSION FID FEIZHAO    qq:1964271550"/>
          <p:cNvSpPr/>
          <p:nvPr/>
        </p:nvSpPr>
        <p:spPr bwMode="auto">
          <a:xfrm flipV="1">
            <a:off x="618" y="2631679"/>
            <a:ext cx="356668" cy="242776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51" name="FLYING IMPRESSION FID FEIZHAO    qq:1964271550"/>
          <p:cNvSpPr/>
          <p:nvPr/>
        </p:nvSpPr>
        <p:spPr bwMode="auto">
          <a:xfrm flipV="1">
            <a:off x="618" y="696"/>
            <a:ext cx="356668" cy="242413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/>
          </a:p>
        </p:txBody>
      </p:sp>
      <p:sp>
        <p:nvSpPr>
          <p:cNvPr id="7" name="FLYING IMPRESSION FID FEIZHAO    qq:1964271550"/>
          <p:cNvSpPr txBox="1"/>
          <p:nvPr/>
        </p:nvSpPr>
        <p:spPr>
          <a:xfrm>
            <a:off x="12277219" y="2855525"/>
            <a:ext cx="8243552" cy="1226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 Q </a:t>
            </a:r>
            <a:r>
              <a:rPr lang="en-US" altLang="zh-CN" sz="3400" dirty="0" err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FrameWork</a:t>
            </a:r>
            <a:r>
              <a:rPr lang="zh-CN" altLang="en-US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源码与</a:t>
            </a:r>
            <a:r>
              <a: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UI</a:t>
            </a:r>
            <a:r>
              <a:rPr lang="zh-CN" altLang="en-US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新技术</a:t>
            </a: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sp>
        <p:nvSpPr>
          <p:cNvPr id="8" name="FLYING IMPRESSION FID FEIZHAO    qq:1964271550"/>
          <p:cNvSpPr txBox="1"/>
          <p:nvPr/>
        </p:nvSpPr>
        <p:spPr>
          <a:xfrm>
            <a:off x="12102034" y="5610504"/>
            <a:ext cx="7165964" cy="1226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腾讯内部调优专题</a:t>
            </a:r>
            <a:endParaRPr lang="en-US" altLang="zh-CN" sz="3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学习周期</a:t>
            </a:r>
            <a:r>
              <a:rPr lang="en-US" altLang="zh-CN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27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931085" y="7888628"/>
            <a:ext cx="10459160" cy="1929505"/>
            <a:chOff x="4726158" y="4174326"/>
            <a:chExt cx="5534786" cy="1021057"/>
          </a:xfrm>
        </p:grpSpPr>
        <p:grpSp>
          <p:nvGrpSpPr>
            <p:cNvPr id="9" name="FLYING IMPRESSION FID FEIZHAO    qq:1964271550"/>
            <p:cNvGrpSpPr/>
            <p:nvPr/>
          </p:nvGrpSpPr>
          <p:grpSpPr>
            <a:xfrm>
              <a:off x="4726158" y="4174326"/>
              <a:ext cx="5534786" cy="1021057"/>
              <a:chOff x="4591149" y="4699193"/>
              <a:chExt cx="5535083" cy="1021112"/>
            </a:xfrm>
          </p:grpSpPr>
          <p:sp>
            <p:nvSpPr>
              <p:cNvPr id="10" name="FLYING IMPRESSION FID FEIZHAO    qq:1964271550"/>
              <p:cNvSpPr/>
              <p:nvPr/>
            </p:nvSpPr>
            <p:spPr>
              <a:xfrm>
                <a:off x="5242970" y="4801288"/>
                <a:ext cx="4883262" cy="816889"/>
              </a:xfrm>
              <a:prstGeom prst="homePlate">
                <a:avLst/>
              </a:prstGeom>
              <a:gradFill>
                <a:gsLst>
                  <a:gs pos="0">
                    <a:srgbClr val="14CD68"/>
                  </a:gs>
                  <a:gs pos="100000">
                    <a:srgbClr val="0B6E38"/>
                  </a:gs>
                </a:gsLst>
                <a:lin scaled="0"/>
              </a:gra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11" name="FLYING IMPRESSION FID FEIZHAO    qq:1964271550"/>
              <p:cNvSpPr/>
              <p:nvPr/>
            </p:nvSpPr>
            <p:spPr>
              <a:xfrm>
                <a:off x="4591149" y="4699193"/>
                <a:ext cx="1021112" cy="1021112"/>
              </a:xfrm>
              <a:prstGeom prst="ellipse">
                <a:avLst/>
              </a:prstGeom>
              <a:solidFill>
                <a:srgbClr val="ECEFF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12" name="FLYING IMPRESSION FID FEIZHAO    qq:1964271550"/>
              <p:cNvSpPr txBox="1"/>
              <p:nvPr/>
            </p:nvSpPr>
            <p:spPr>
              <a:xfrm>
                <a:off x="4694932" y="4825011"/>
                <a:ext cx="754036" cy="726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315" b="1" dirty="0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4</a:t>
                </a:r>
              </a:p>
            </p:txBody>
          </p:sp>
        </p:grpSp>
        <p:sp>
          <p:nvSpPr>
            <p:cNvPr id="13" name="FLYING IMPRESSION FID FEIZHAO    qq:1964271550"/>
            <p:cNvSpPr txBox="1"/>
            <p:nvPr/>
          </p:nvSpPr>
          <p:spPr>
            <a:xfrm>
              <a:off x="5908141" y="4333982"/>
              <a:ext cx="3792090" cy="64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高级音视频专题</a:t>
              </a:r>
              <a:endPara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  <p:sp>
        <p:nvSpPr>
          <p:cNvPr id="53" name="FLYING IMPRESSION FID FEIZHAO    qq:1964271550"/>
          <p:cNvSpPr txBox="1"/>
          <p:nvPr/>
        </p:nvSpPr>
        <p:spPr>
          <a:xfrm>
            <a:off x="357286" y="12300848"/>
            <a:ext cx="18177344" cy="470450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毕业未满三年学完本高级课程未加薪</a:t>
            </a:r>
            <a:r>
              <a:rPr lang="en-US" altLang="zh-CN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5k</a:t>
            </a:r>
            <a:r>
              <a:rPr lang="zh-CN" altLang="en-US" sz="1890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，全额退费</a:t>
            </a:r>
          </a:p>
        </p:txBody>
      </p:sp>
      <p:grpSp>
        <p:nvGrpSpPr>
          <p:cNvPr id="57" name="组合 56"/>
          <p:cNvGrpSpPr/>
          <p:nvPr/>
        </p:nvGrpSpPr>
        <p:grpSpPr>
          <a:xfrm>
            <a:off x="7871498" y="10178422"/>
            <a:ext cx="10459160" cy="1929505"/>
            <a:chOff x="4726158" y="4174326"/>
            <a:chExt cx="5534786" cy="1021057"/>
          </a:xfrm>
        </p:grpSpPr>
        <p:grpSp>
          <p:nvGrpSpPr>
            <p:cNvPr id="58" name="FLYING IMPRESSION FID FEIZHAO    qq:1964271550"/>
            <p:cNvGrpSpPr/>
            <p:nvPr/>
          </p:nvGrpSpPr>
          <p:grpSpPr>
            <a:xfrm>
              <a:off x="4726158" y="4174326"/>
              <a:ext cx="5534786" cy="1021057"/>
              <a:chOff x="4591149" y="4699193"/>
              <a:chExt cx="5535083" cy="1021112"/>
            </a:xfrm>
          </p:grpSpPr>
          <p:sp>
            <p:nvSpPr>
              <p:cNvPr id="60" name="FLYING IMPRESSION FID FEIZHAO    qq:1964271550"/>
              <p:cNvSpPr/>
              <p:nvPr/>
            </p:nvSpPr>
            <p:spPr>
              <a:xfrm>
                <a:off x="5242970" y="4801288"/>
                <a:ext cx="4883262" cy="816889"/>
              </a:xfrm>
              <a:prstGeom prst="homePlate">
                <a:avLst/>
              </a:prstGeom>
              <a:solidFill>
                <a:schemeClr val="tx2">
                  <a:lumMod val="75000"/>
                </a:schemeClr>
              </a:solidFill>
              <a:ln>
                <a:noFill/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61" name="FLYING IMPRESSION FID FEIZHAO    qq:1964271550"/>
              <p:cNvSpPr/>
              <p:nvPr/>
            </p:nvSpPr>
            <p:spPr>
              <a:xfrm>
                <a:off x="4591149" y="4699193"/>
                <a:ext cx="1021112" cy="1021112"/>
              </a:xfrm>
              <a:prstGeom prst="ellipse">
                <a:avLst/>
              </a:prstGeom>
              <a:solidFill>
                <a:srgbClr val="ECEFF1"/>
              </a:solidFill>
              <a:ln w="57150">
                <a:solidFill>
                  <a:schemeClr val="accent6"/>
                </a:solidFill>
              </a:ln>
            </p:spPr>
            <p:style>
              <a:lnRef idx="2">
                <a:scrgbClr r="0" g="0" b="0"/>
              </a:lnRef>
              <a:fillRef idx="1">
                <a:scrgbClr r="0" g="0" b="0"/>
              </a:fillRef>
              <a:effectRef idx="0">
                <a:schemeClr val="lt1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62" name="FLYING IMPRESSION FID FEIZHAO    qq:1964271550"/>
              <p:cNvSpPr txBox="1"/>
              <p:nvPr/>
            </p:nvSpPr>
            <p:spPr>
              <a:xfrm>
                <a:off x="4694932" y="4825011"/>
                <a:ext cx="754036" cy="72603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8315" b="1" dirty="0">
                    <a:gradFill>
                      <a:gsLst>
                        <a:gs pos="0">
                          <a:srgbClr val="14CD68"/>
                        </a:gs>
                        <a:gs pos="100000">
                          <a:srgbClr val="0B6E38"/>
                        </a:gs>
                      </a:gsLst>
                      <a:lin scaled="0"/>
                    </a:gra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5</a:t>
                </a:r>
              </a:p>
            </p:txBody>
          </p:sp>
        </p:grpSp>
        <p:sp>
          <p:nvSpPr>
            <p:cNvPr id="59" name="FLYING IMPRESSION FID FEIZHAO    qq:1964271550"/>
            <p:cNvSpPr txBox="1"/>
            <p:nvPr/>
          </p:nvSpPr>
          <p:spPr>
            <a:xfrm>
              <a:off x="5908141" y="4333982"/>
              <a:ext cx="3792090" cy="6491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腾讯</a:t>
              </a:r>
              <a:r>
                <a:rPr lang="en-US" altLang="zh-CN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T3.3</a:t>
              </a:r>
              <a:r>
                <a:rPr lang="zh-CN" altLang="en-US" sz="3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架构师</a:t>
              </a:r>
              <a:endParaRPr lang="en-US" altLang="zh-CN" sz="3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30000"/>
                </a:lnSpc>
              </a:pP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学习周期</a:t>
              </a:r>
              <a:r>
                <a:rPr lang="en-US" altLang="zh-CN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3</a:t>
              </a:r>
              <a:r>
                <a:rPr lang="zh-CN" altLang="en-US" sz="227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月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390128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3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4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1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2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3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" grpId="0"/>
      <p:bldP spid="53" grpId="0" bldLvl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199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1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913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</a:t>
            </a:r>
            <a:r>
              <a:rPr lang="zh-CN" altLang="en-US" dirty="0" smtClean="0"/>
              <a:t>为什么学习音视频学不好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视频的博客，内容很多，所有的内容会告诉你使用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视频开发的核心在于音视频。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  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对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255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今晚开启你的瓶颈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18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8331</TotalTime>
  <Words>4745</Words>
  <Application>Microsoft Office PowerPoint</Application>
  <PresentationFormat>自定义</PresentationFormat>
  <Paragraphs>581</Paragraphs>
  <Slides>78</Slides>
  <Notes>26</Notes>
  <HiddenSlides>0</HiddenSlides>
  <MMClips>0</MMClips>
  <ScaleCrop>false</ScaleCrop>
  <HeadingPairs>
    <vt:vector size="6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78</vt:i4>
      </vt:variant>
    </vt:vector>
  </HeadingPairs>
  <TitlesOfParts>
    <vt:vector size="98" baseType="lpstr">
      <vt:lpstr>Helvetica Neue Medium</vt:lpstr>
      <vt:lpstr>Menlo</vt:lpstr>
      <vt:lpstr>Noto Sans CJK SC Medium</vt:lpstr>
      <vt:lpstr>Source Han Sans CN Normal</vt:lpstr>
      <vt:lpstr>等线</vt:lpstr>
      <vt:lpstr>等线 Light</vt:lpstr>
      <vt:lpstr>方正姚体</vt:lpstr>
      <vt:lpstr>黑体</vt:lpstr>
      <vt:lpstr>思源黑体 CN Bold</vt:lpstr>
      <vt:lpstr>思源黑体 CN Light</vt:lpstr>
      <vt:lpstr>思源黑体 CN Medium</vt:lpstr>
      <vt:lpstr>思源黑体 CN Normal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为什么要学习音视频(就业前景)</vt:lpstr>
      <vt:lpstr>为什么要学习音视频（竞争力）</vt:lpstr>
      <vt:lpstr>2G  3G  4G  5G的变革</vt:lpstr>
      <vt:lpstr>你为什么学习音视频学不好</vt:lpstr>
      <vt:lpstr>PowerPoint 演示文稿</vt:lpstr>
      <vt:lpstr>什么是视频文件</vt:lpstr>
      <vt:lpstr>什么是H264</vt:lpstr>
      <vt:lpstr>PowerPoint 演示文稿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音视频编码鼻祖H261</vt:lpstr>
      <vt:lpstr>其他参与者</vt:lpstr>
      <vt:lpstr>冯诺依曼计算机先河与H621编码先河</vt:lpstr>
      <vt:lpstr>H261奠定的技术</vt:lpstr>
      <vt:lpstr>PowerPoint 演示文稿</vt:lpstr>
      <vt:lpstr>可不可以将每一帧保存到文件，音频再单独保存呢</vt:lpstr>
      <vt:lpstr>为什么视频需要编码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MediaCodec通过访问底层的编解码器</vt:lpstr>
      <vt:lpstr>音视频面试的那些事</vt:lpstr>
      <vt:lpstr>音视频面试的那些事</vt:lpstr>
      <vt:lpstr>什么是MediaCodec</vt:lpstr>
      <vt:lpstr>MediaCodec硬解是用的CPU解码吗？</vt:lpstr>
      <vt:lpstr>MediaPlayer播放架构</vt:lpstr>
      <vt:lpstr>PowerPoint 演示文稿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课程演示</vt:lpstr>
      <vt:lpstr>PowerPoint 演示文稿</vt:lpstr>
      <vt:lpstr>音视频同步解决方案</vt:lpstr>
      <vt:lpstr>PowerPoint 演示文稿</vt:lpstr>
      <vt:lpstr>PowerPoint 演示文稿</vt:lpstr>
      <vt:lpstr>我们能为您带来什么样的服务</vt:lpstr>
      <vt:lpstr>一线大厂面试诀窍</vt:lpstr>
      <vt:lpstr>PowerPoint 演示文稿</vt:lpstr>
      <vt:lpstr> 怎么成为Android高级工程师？</vt:lpstr>
      <vt:lpstr>PowerPoint 演示文稿</vt:lpstr>
      <vt:lpstr>师资力量</vt:lpstr>
      <vt:lpstr> 学员疑问</vt:lpstr>
      <vt:lpstr>训练营专属活动</vt:lpstr>
      <vt:lpstr>视频+资料+报名请加叮当老师</vt:lpstr>
      <vt:lpstr>我们能为您带来什么样的服务</vt:lpstr>
      <vt:lpstr>PowerPoint 演示文稿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maniu</cp:lastModifiedBy>
  <cp:revision>1967</cp:revision>
  <dcterms:created xsi:type="dcterms:W3CDTF">2014-06-24T08:28:00Z</dcterms:created>
  <dcterms:modified xsi:type="dcterms:W3CDTF">2022-04-11T12:30:45Z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